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7" r:id="rId4"/>
    <p:sldMasterId id="2147483772" r:id="rId5"/>
  </p:sldMasterIdLst>
  <p:notesMasterIdLst>
    <p:notesMasterId r:id="rId41"/>
  </p:notesMasterIdLst>
  <p:handoutMasterIdLst>
    <p:handoutMasterId r:id="rId42"/>
  </p:handoutMasterIdLst>
  <p:sldIdLst>
    <p:sldId id="446" r:id="rId6"/>
    <p:sldId id="442" r:id="rId7"/>
    <p:sldId id="427" r:id="rId8"/>
    <p:sldId id="411" r:id="rId9"/>
    <p:sldId id="418" r:id="rId10"/>
    <p:sldId id="414" r:id="rId11"/>
    <p:sldId id="477" r:id="rId12"/>
    <p:sldId id="478" r:id="rId13"/>
    <p:sldId id="465" r:id="rId14"/>
    <p:sldId id="479" r:id="rId15"/>
    <p:sldId id="466" r:id="rId16"/>
    <p:sldId id="448" r:id="rId17"/>
    <p:sldId id="454" r:id="rId18"/>
    <p:sldId id="469" r:id="rId19"/>
    <p:sldId id="449" r:id="rId20"/>
    <p:sldId id="450" r:id="rId21"/>
    <p:sldId id="455" r:id="rId22"/>
    <p:sldId id="456" r:id="rId23"/>
    <p:sldId id="470" r:id="rId24"/>
    <p:sldId id="452" r:id="rId25"/>
    <p:sldId id="471" r:id="rId26"/>
    <p:sldId id="472" r:id="rId27"/>
    <p:sldId id="473" r:id="rId28"/>
    <p:sldId id="474" r:id="rId29"/>
    <p:sldId id="457" r:id="rId30"/>
    <p:sldId id="460" r:id="rId31"/>
    <p:sldId id="461" r:id="rId32"/>
    <p:sldId id="453" r:id="rId33"/>
    <p:sldId id="374" r:id="rId34"/>
    <p:sldId id="421" r:id="rId35"/>
    <p:sldId id="441" r:id="rId36"/>
    <p:sldId id="462" r:id="rId37"/>
    <p:sldId id="475" r:id="rId38"/>
    <p:sldId id="464" r:id="rId39"/>
    <p:sldId id="463" r:id="rId40"/>
  </p:sldIdLst>
  <p:sldSz cx="9144000" cy="5143500" type="screen16x9"/>
  <p:notesSz cx="6858000" cy="9144000"/>
  <p:custDataLst>
    <p:tags r:id="rId43"/>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D64C61D-AF9A-4512-9733-00F0F2169012}">
          <p14:sldIdLst/>
        </p14:section>
        <p14:section name="Section sans titre" id="{0C94577C-19B2-4BC2-A1B3-4EF975036747}">
          <p14:sldIdLst>
            <p14:sldId id="446"/>
            <p14:sldId id="442"/>
            <p14:sldId id="427"/>
            <p14:sldId id="411"/>
            <p14:sldId id="418"/>
            <p14:sldId id="414"/>
            <p14:sldId id="477"/>
            <p14:sldId id="478"/>
            <p14:sldId id="465"/>
            <p14:sldId id="479"/>
            <p14:sldId id="466"/>
            <p14:sldId id="448"/>
            <p14:sldId id="454"/>
            <p14:sldId id="469"/>
            <p14:sldId id="449"/>
            <p14:sldId id="450"/>
            <p14:sldId id="455"/>
            <p14:sldId id="456"/>
            <p14:sldId id="470"/>
            <p14:sldId id="452"/>
            <p14:sldId id="471"/>
            <p14:sldId id="472"/>
            <p14:sldId id="473"/>
            <p14:sldId id="474"/>
            <p14:sldId id="457"/>
            <p14:sldId id="460"/>
            <p14:sldId id="461"/>
            <p14:sldId id="453"/>
            <p14:sldId id="374"/>
            <p14:sldId id="421"/>
            <p14:sldId id="441"/>
            <p14:sldId id="462"/>
            <p14:sldId id="475"/>
            <p14:sldId id="464"/>
            <p14:sldId id="46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ubé, Lyne" initials="DL" lastIdx="4" clrIdx="0"/>
  <p:cmAuthor id="1" name="Talbot, Guylaine" initials="TG" lastIdx="1" clrIdx="1"/>
  <p:cmAuthor id="2" name="Deschamps, François [2]" initials="D[" lastIdx="5" clrIdx="2">
    <p:extLst>
      <p:ext uri="{19B8F6BF-5375-455C-9EA6-DF929625EA0E}">
        <p15:presenceInfo xmlns:p15="http://schemas.microsoft.com/office/powerpoint/2012/main" userId="S::deschamps.francois2@hydroquebec.com::68342421-1eae-4495-bc85-67992a75b7a8" providerId="AD"/>
      </p:ext>
    </p:extLst>
  </p:cmAuthor>
  <p:cmAuthor id="3" name="Tanguay, Mario [2]" initials="T[" lastIdx="1" clrIdx="3">
    <p:extLst>
      <p:ext uri="{19B8F6BF-5375-455C-9EA6-DF929625EA0E}">
        <p15:presenceInfo xmlns:p15="http://schemas.microsoft.com/office/powerpoint/2012/main" userId="S::tanguay.mario.2@hydroquebec.com::763876d7-e8fe-4f04-95d3-5159d368edc1" providerId="AD"/>
      </p:ext>
    </p:extLst>
  </p:cmAuthor>
  <p:cmAuthor id="4" name="Ouellet, Sonia" initials="OS" lastIdx="8" clrIdx="4">
    <p:extLst>
      <p:ext uri="{19B8F6BF-5375-455C-9EA6-DF929625EA0E}">
        <p15:presenceInfo xmlns:p15="http://schemas.microsoft.com/office/powerpoint/2012/main" userId="S::ouellet.sonia@hydroquebec.com::11412edb-d74d-4ff8-91af-1f25cf11b961" providerId="AD"/>
      </p:ext>
    </p:extLst>
  </p:cmAuthor>
  <p:cmAuthor id="5" name="Bradette, David" initials="BD" lastIdx="4" clrIdx="5">
    <p:extLst>
      <p:ext uri="{19B8F6BF-5375-455C-9EA6-DF929625EA0E}">
        <p15:presenceInfo xmlns:p15="http://schemas.microsoft.com/office/powerpoint/2012/main" userId="S::bradette.david@hydroquebec.com::8eafa200-8bb6-4516-b450-449f71cb5966" providerId="AD"/>
      </p:ext>
    </p:extLst>
  </p:cmAuthor>
  <p:cmAuthor id="6" name="Marc-André" initials="M" lastIdx="1" clrIdx="6">
    <p:extLst>
      <p:ext uri="{19B8F6BF-5375-455C-9EA6-DF929625EA0E}">
        <p15:presenceInfo xmlns:p15="http://schemas.microsoft.com/office/powerpoint/2012/main" userId="S::gagnon.marc-andre.2@hydroquebec.com::68bc0da2-8b2d-46c7-a07e-88acca8ed8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F497D"/>
    <a:srgbClr val="00B0F0"/>
    <a:srgbClr val="94CA44"/>
    <a:srgbClr val="009AD0"/>
    <a:srgbClr val="FFCC99"/>
    <a:srgbClr val="FF0000"/>
    <a:srgbClr val="93C571"/>
    <a:srgbClr val="C00000"/>
    <a:srgbClr val="CC3300"/>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snapToGrid="0">
      <p:cViewPr>
        <p:scale>
          <a:sx n="100" d="100"/>
          <a:sy n="100" d="100"/>
        </p:scale>
        <p:origin x="474" y="-258"/>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gs" Target="tags/tag1.xml"/><Relationship Id="rId4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0-04-23T13:07:55.323" idx="1">
    <p:pos x="10" y="10"/>
    <p:text>Il serait intéressant de retrouver une note parlant d'une piste d'optimisation à envisager si un ménage des 170 inter systèmes étaient évaluées ?
</p:text>
    <p:extLst>
      <p:ext uri="{C676402C-5697-4E1C-873F-D02D1690AC5C}">
        <p15:threadingInfo xmlns:p15="http://schemas.microsoft.com/office/powerpoint/2012/main" timeZoneBias="420"/>
      </p:ext>
    </p:extLst>
  </p:cm>
  <p:cm authorId="2" dt="2020-04-24T10:47:37.400" idx="2">
    <p:pos x="10" y="106"/>
    <p:text>En effet, j'ai pas encore réussi à avoir l'info l'à dessus. Dans le fond, c'est le même diagramme de droit dans 6-7ans qu'on veut</p:text>
    <p:extLst>
      <p:ext uri="{C676402C-5697-4E1C-873F-D02D1690AC5C}">
        <p15:threadingInfo xmlns:p15="http://schemas.microsoft.com/office/powerpoint/2012/main" timeZoneBias="240">
          <p15:parentCm authorId="4"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0-04-23T13:09:29.776" idx="2">
    <p:pos x="10" y="10"/>
    <p:text>Pour la partie en gris, on pourrait indiqué "sera couvert par le PRJxxx OPenshift" pour rendre visible qu'on est arrimer dans les 2 projets plutôt que hors portée
</p:text>
    <p:extLst>
      <p:ext uri="{C676402C-5697-4E1C-873F-D02D1690AC5C}">
        <p15:threadingInfo xmlns:p15="http://schemas.microsoft.com/office/powerpoint/2012/main" timeZoneBias="420"/>
      </p:ext>
    </p:extLst>
  </p:cm>
  <p:cm authorId="5" dt="2020-04-24T04:50:24.342" idx="1">
    <p:pos x="10" y="106"/>
    <p:text>C'est le PRJ20059. On peut mentionner en avant-projet...
</p:text>
    <p:extLst>
      <p:ext uri="{C676402C-5697-4E1C-873F-D02D1690AC5C}">
        <p15:threadingInfo xmlns:p15="http://schemas.microsoft.com/office/powerpoint/2012/main" timeZoneBias="420">
          <p15:parentCm authorId="4" idx="2"/>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881BB625-999E-42B2-A77B-B65D869E0ACD}" type="datetimeFigureOut">
              <a:rPr lang="fr-CA" smtClean="0"/>
              <a:t>2020-10-29</a:t>
            </a:fld>
            <a:endParaRPr lang="fr-CA"/>
          </a:p>
        </p:txBody>
      </p:sp>
      <p:sp>
        <p:nvSpPr>
          <p:cNvPr id="4" name="Espace réservé du pied de page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fr-CA"/>
          </a:p>
        </p:txBody>
      </p:sp>
      <p:sp>
        <p:nvSpPr>
          <p:cNvPr id="5" name="Espace réservé du numéro de diapositive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1580B043-5180-4286-89E0-0D8D4AE81494}" type="slidenum">
              <a:rPr lang="fr-CA" smtClean="0"/>
              <a:t>‹N°›</a:t>
            </a:fld>
            <a:endParaRPr lang="fr-CA"/>
          </a:p>
        </p:txBody>
      </p:sp>
    </p:spTree>
    <p:extLst>
      <p:ext uri="{BB962C8B-B14F-4D97-AF65-F5344CB8AC3E}">
        <p14:creationId xmlns:p14="http://schemas.microsoft.com/office/powerpoint/2010/main" val="3382710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38475" cy="465138"/>
          </a:xfrm>
          <a:prstGeom prst="rect">
            <a:avLst/>
          </a:prstGeom>
        </p:spPr>
        <p:txBody>
          <a:bodyPr vert="horz" lIns="91430" tIns="45716" rIns="91430" bIns="45716" rtlCol="0"/>
          <a:lstStyle>
            <a:lvl1pPr algn="l">
              <a:defRPr sz="1200"/>
            </a:lvl1pPr>
          </a:lstStyle>
          <a:p>
            <a:endParaRPr lang="fr-CA"/>
          </a:p>
        </p:txBody>
      </p:sp>
      <p:sp>
        <p:nvSpPr>
          <p:cNvPr id="3" name="Espace réservé de la date 2"/>
          <p:cNvSpPr>
            <a:spLocks noGrp="1"/>
          </p:cNvSpPr>
          <p:nvPr>
            <p:ph type="dt" idx="1"/>
          </p:nvPr>
        </p:nvSpPr>
        <p:spPr>
          <a:xfrm>
            <a:off x="3970339" y="0"/>
            <a:ext cx="3038475" cy="465138"/>
          </a:xfrm>
          <a:prstGeom prst="rect">
            <a:avLst/>
          </a:prstGeom>
        </p:spPr>
        <p:txBody>
          <a:bodyPr vert="horz" lIns="91430" tIns="45716" rIns="91430" bIns="45716" rtlCol="0"/>
          <a:lstStyle>
            <a:lvl1pPr algn="r">
              <a:defRPr sz="1200"/>
            </a:lvl1pPr>
          </a:lstStyle>
          <a:p>
            <a:fld id="{2FE70F92-B7E6-4D9C-AB90-A04FFB753E43}" type="datetimeFigureOut">
              <a:rPr lang="fr-CA" smtClean="0"/>
              <a:t>2020-10-28</a:t>
            </a:fld>
            <a:endParaRPr lang="fr-CA"/>
          </a:p>
        </p:txBody>
      </p:sp>
      <p:sp>
        <p:nvSpPr>
          <p:cNvPr id="4" name="Espace réservé de l'image des diapositives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30" tIns="45716" rIns="91430" bIns="45716" rtlCol="0" anchor="ctr"/>
          <a:lstStyle/>
          <a:p>
            <a:endParaRPr lang="fr-CA"/>
          </a:p>
        </p:txBody>
      </p:sp>
      <p:sp>
        <p:nvSpPr>
          <p:cNvPr id="5" name="Espace réservé des commentaires 4"/>
          <p:cNvSpPr>
            <a:spLocks noGrp="1"/>
          </p:cNvSpPr>
          <p:nvPr>
            <p:ph type="body" sz="quarter" idx="3"/>
          </p:nvPr>
        </p:nvSpPr>
        <p:spPr>
          <a:xfrm>
            <a:off x="701675" y="4416426"/>
            <a:ext cx="5607050" cy="4183063"/>
          </a:xfrm>
          <a:prstGeom prst="rect">
            <a:avLst/>
          </a:prstGeom>
        </p:spPr>
        <p:txBody>
          <a:bodyPr vert="horz" lIns="91430" tIns="45716" rIns="91430" bIns="45716"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1" y="8829676"/>
            <a:ext cx="3038475" cy="465138"/>
          </a:xfrm>
          <a:prstGeom prst="rect">
            <a:avLst/>
          </a:prstGeom>
        </p:spPr>
        <p:txBody>
          <a:bodyPr vert="horz" lIns="91430" tIns="45716" rIns="91430" bIns="45716"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970339" y="8829676"/>
            <a:ext cx="3038475" cy="465138"/>
          </a:xfrm>
          <a:prstGeom prst="rect">
            <a:avLst/>
          </a:prstGeom>
        </p:spPr>
        <p:txBody>
          <a:bodyPr vert="horz" lIns="91430" tIns="45716" rIns="91430" bIns="45716" rtlCol="0" anchor="b"/>
          <a:lstStyle>
            <a:lvl1pPr algn="r">
              <a:defRPr sz="1200"/>
            </a:lvl1pPr>
          </a:lstStyle>
          <a:p>
            <a:fld id="{F89B7B22-F7D4-4533-9F8A-DAB5B2F50600}" type="slidenum">
              <a:rPr lang="fr-CA" smtClean="0"/>
              <a:t>‹N°›</a:t>
            </a:fld>
            <a:endParaRPr lang="fr-CA"/>
          </a:p>
        </p:txBody>
      </p:sp>
    </p:spTree>
    <p:extLst>
      <p:ext uri="{BB962C8B-B14F-4D97-AF65-F5344CB8AC3E}">
        <p14:creationId xmlns:p14="http://schemas.microsoft.com/office/powerpoint/2010/main" val="283596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Tree>
    <p:extLst>
      <p:ext uri="{BB962C8B-B14F-4D97-AF65-F5344CB8AC3E}">
        <p14:creationId xmlns:p14="http://schemas.microsoft.com/office/powerpoint/2010/main" val="33173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13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a:p>
        </p:txBody>
      </p:sp>
      <p:sp>
        <p:nvSpPr>
          <p:cNvPr id="4" name="HQ EtiquetteNotePage"/>
          <p:cNvSpPr txBox="1"/>
          <p:nvPr/>
        </p:nvSpPr>
        <p:spPr>
          <a:xfrm>
            <a:off x="0" y="9006701"/>
            <a:ext cx="2971800" cy="276999"/>
          </a:xfrm>
          <a:prstGeom prst="rect">
            <a:avLst/>
          </a:prstGeom>
          <a:noFill/>
        </p:spPr>
        <p:txBody>
          <a:bodyPr vert="horz" lIns="63500" rIns="0" rtlCol="0">
            <a:spAutoFit/>
          </a:bodyPr>
          <a:lstStyle/>
          <a:p>
            <a:r>
              <a:rPr lang="fr-CA" sz="1200">
                <a:solidFill>
                  <a:srgbClr val="000000"/>
                </a:solidFill>
                <a:latin typeface="Calibri" panose="020F0502020204030204" pitchFamily="34" charset="0"/>
              </a:rPr>
              <a:t>Niveau de confidentialité: </a:t>
            </a:r>
            <a:r>
              <a:rPr lang="fr-CA" sz="1200" b="1">
                <a:solidFill>
                  <a:srgbClr val="000000"/>
                </a:solidFill>
                <a:latin typeface="Calibri" panose="020F0502020204030204" pitchFamily="34" charset="0"/>
              </a:rPr>
              <a:t>Confidentiel</a:t>
            </a:r>
          </a:p>
        </p:txBody>
      </p:sp>
    </p:spTree>
    <p:extLst>
      <p:ext uri="{BB962C8B-B14F-4D97-AF65-F5344CB8AC3E}">
        <p14:creationId xmlns:p14="http://schemas.microsoft.com/office/powerpoint/2010/main" val="674050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816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598614"/>
            <a:ext cx="7772400" cy="1101725"/>
          </a:xfrm>
        </p:spPr>
        <p:txBody>
          <a:bodyPr/>
          <a:lstStyle/>
          <a:p>
            <a:r>
              <a:rPr lang="fr-FR"/>
              <a:t>Modifiez le style du titre</a:t>
            </a:r>
            <a:endParaRPr lang="fr-CA"/>
          </a:p>
        </p:txBody>
      </p:sp>
      <p:sp>
        <p:nvSpPr>
          <p:cNvPr id="3" name="Sous-titr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CA"/>
          </a:p>
        </p:txBody>
      </p:sp>
      <p:sp>
        <p:nvSpPr>
          <p:cNvPr id="4" name="Espace réservé de la date 3"/>
          <p:cNvSpPr>
            <a:spLocks noGrp="1"/>
          </p:cNvSpPr>
          <p:nvPr>
            <p:ph type="dt" sz="half" idx="10"/>
          </p:nvPr>
        </p:nvSpPr>
        <p:spPr/>
        <p:txBody>
          <a:bodyPr/>
          <a:lstStyle/>
          <a:p>
            <a:endParaRPr lang="fr-CA"/>
          </a:p>
        </p:txBody>
      </p:sp>
      <p:sp>
        <p:nvSpPr>
          <p:cNvPr id="5" name="Espace réservé du pied de page 4"/>
          <p:cNvSpPr>
            <a:spLocks noGrp="1"/>
          </p:cNvSpPr>
          <p:nvPr>
            <p:ph type="ftr" sz="quarter" idx="11"/>
          </p:nvPr>
        </p:nvSpPr>
        <p:spPr/>
        <p:txBody>
          <a:bodyPr/>
          <a:lstStyle/>
          <a:p>
            <a:r>
              <a:rPr lang="fr-CA"/>
              <a:t>Division / Groupe</a:t>
            </a:r>
          </a:p>
        </p:txBody>
      </p:sp>
      <p:sp>
        <p:nvSpPr>
          <p:cNvPr id="6" name="Espace réservé du numéro de diapositive 5"/>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3427227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10"/>
          </p:nvPr>
        </p:nvSpPr>
        <p:spPr/>
        <p:txBody>
          <a:bodyPr/>
          <a:lstStyle/>
          <a:p>
            <a:endParaRPr lang="fr-CA"/>
          </a:p>
        </p:txBody>
      </p:sp>
      <p:sp>
        <p:nvSpPr>
          <p:cNvPr id="5" name="Espace réservé du pied de page 4"/>
          <p:cNvSpPr>
            <a:spLocks noGrp="1"/>
          </p:cNvSpPr>
          <p:nvPr>
            <p:ph type="ftr" sz="quarter" idx="11"/>
          </p:nvPr>
        </p:nvSpPr>
        <p:spPr/>
        <p:txBody>
          <a:bodyPr/>
          <a:lstStyle/>
          <a:p>
            <a:r>
              <a:rPr lang="fr-CA"/>
              <a:t>Division / Groupe</a:t>
            </a:r>
          </a:p>
        </p:txBody>
      </p:sp>
      <p:sp>
        <p:nvSpPr>
          <p:cNvPr id="6" name="Espace réservé du numéro de diapositive 5"/>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1521995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06376"/>
            <a:ext cx="2057400" cy="4387850"/>
          </a:xfrm>
        </p:spPr>
        <p:txBody>
          <a:bodyPr vert="eaVert"/>
          <a:lstStyle/>
          <a:p>
            <a:r>
              <a:rPr lang="fr-FR"/>
              <a:t>Modifiez le style du titre</a:t>
            </a:r>
            <a:endParaRPr lang="fr-CA"/>
          </a:p>
        </p:txBody>
      </p:sp>
      <p:sp>
        <p:nvSpPr>
          <p:cNvPr id="3" name="Espace réservé du texte vertical 2"/>
          <p:cNvSpPr>
            <a:spLocks noGrp="1"/>
          </p:cNvSpPr>
          <p:nvPr>
            <p:ph type="body" orient="vert" idx="1"/>
          </p:nvPr>
        </p:nvSpPr>
        <p:spPr>
          <a:xfrm>
            <a:off x="457200" y="206376"/>
            <a:ext cx="6019800" cy="438785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10"/>
          </p:nvPr>
        </p:nvSpPr>
        <p:spPr/>
        <p:txBody>
          <a:bodyPr/>
          <a:lstStyle/>
          <a:p>
            <a:endParaRPr lang="fr-CA"/>
          </a:p>
        </p:txBody>
      </p:sp>
      <p:sp>
        <p:nvSpPr>
          <p:cNvPr id="5" name="Espace réservé du pied de page 4"/>
          <p:cNvSpPr>
            <a:spLocks noGrp="1"/>
          </p:cNvSpPr>
          <p:nvPr>
            <p:ph type="ftr" sz="quarter" idx="11"/>
          </p:nvPr>
        </p:nvSpPr>
        <p:spPr/>
        <p:txBody>
          <a:bodyPr/>
          <a:lstStyle/>
          <a:p>
            <a:r>
              <a:rPr lang="fr-CA"/>
              <a:t>Division / Groupe</a:t>
            </a:r>
          </a:p>
        </p:txBody>
      </p:sp>
      <p:sp>
        <p:nvSpPr>
          <p:cNvPr id="6" name="Espace réservé du numéro de diapositive 5"/>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2324229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lvl1pPr>
              <a:defRPr sz="3000" b="0">
                <a:solidFill>
                  <a:schemeClr val="tx2"/>
                </a:solidFill>
              </a:defRPr>
            </a:lvl1pPr>
          </a:lstStyle>
          <a:p>
            <a:r>
              <a:rPr lang="fr-FR"/>
              <a:t>Modifiez le style du titre</a:t>
            </a:r>
            <a:endParaRPr lang="fr-CA"/>
          </a:p>
        </p:txBody>
      </p:sp>
      <p:sp>
        <p:nvSpPr>
          <p:cNvPr id="3" name="Espace réservé du numéro de diapositive 2"/>
          <p:cNvSpPr>
            <a:spLocks noGrp="1"/>
          </p:cNvSpPr>
          <p:nvPr>
            <p:ph type="sldNum" sz="quarter" idx="10"/>
          </p:nvPr>
        </p:nvSpPr>
        <p:spPr/>
        <p:txBody>
          <a:bodyPr/>
          <a:lstStyle/>
          <a:p>
            <a:fld id="{7088BEF1-D3AD-E34F-A3B9-A73E884A7AB2}" type="slidenum">
              <a:rPr lang="fr-CA" smtClean="0">
                <a:solidFill>
                  <a:srgbClr val="000000">
                    <a:tint val="75000"/>
                  </a:srgbClr>
                </a:solidFill>
              </a:rPr>
              <a:pPr/>
              <a:t>‹N°›</a:t>
            </a:fld>
            <a:endParaRPr lang="fr-CA">
              <a:solidFill>
                <a:srgbClr val="000000">
                  <a:tint val="75000"/>
                </a:srgbClr>
              </a:solidFill>
            </a:endParaRPr>
          </a:p>
        </p:txBody>
      </p:sp>
      <p:sp>
        <p:nvSpPr>
          <p:cNvPr id="4" name="Espace réservé du pied de page 3"/>
          <p:cNvSpPr>
            <a:spLocks noGrp="1"/>
          </p:cNvSpPr>
          <p:nvPr>
            <p:ph type="ftr" sz="quarter" idx="11"/>
          </p:nvPr>
        </p:nvSpPr>
        <p:spPr/>
        <p:txBody>
          <a:bodyPr/>
          <a:lstStyle/>
          <a:p>
            <a:r>
              <a:rPr lang="fr-CA">
                <a:solidFill>
                  <a:srgbClr val="000000">
                    <a:tint val="75000"/>
                  </a:srgbClr>
                </a:solidFill>
              </a:rPr>
              <a:t>Hydro-Québec</a:t>
            </a:r>
          </a:p>
        </p:txBody>
      </p:sp>
      <p:sp>
        <p:nvSpPr>
          <p:cNvPr id="6" name="Espace réservé du contenu 5"/>
          <p:cNvSpPr>
            <a:spLocks noGrp="1"/>
          </p:cNvSpPr>
          <p:nvPr>
            <p:ph sz="quarter" idx="13"/>
          </p:nvPr>
        </p:nvSpPr>
        <p:spPr>
          <a:xfrm>
            <a:off x="456181" y="1201222"/>
            <a:ext cx="8229838" cy="339487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180600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Bandeau">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2" name="Objet 1" hidden="1"/>
          <p:cNvGraphicFramePr>
            <a:graphicFrameLocks noChangeAspect="1"/>
          </p:cNvGraphicFramePr>
          <p:nvPr userDrawn="1">
            <p:custDataLst>
              <p:tags r:id="rId2"/>
            </p:custDataLst>
            <p:extLst>
              <p:ext uri="{D42A27DB-BD31-4B8C-83A1-F6EECF244321}">
                <p14:modId xmlns:p14="http://schemas.microsoft.com/office/powerpoint/2010/main" val="2910575723"/>
              </p:ext>
            </p:extLst>
          </p:nvPr>
        </p:nvGraphicFramePr>
        <p:xfrm>
          <a:off x="1191" y="1191"/>
          <a:ext cx="1190" cy="1190"/>
        </p:xfrm>
        <a:graphic>
          <a:graphicData uri="http://schemas.openxmlformats.org/presentationml/2006/ole">
            <mc:AlternateContent xmlns:mc="http://schemas.openxmlformats.org/markup-compatibility/2006">
              <mc:Choice xmlns:v="urn:schemas-microsoft-com:vml" Requires="v">
                <p:oleObj spid="_x0000_s41007" name="Diapositive think-cell" r:id="rId5" imgW="359" imgH="360" progId="TCLayout.ActiveDocument.1">
                  <p:embed/>
                </p:oleObj>
              </mc:Choice>
              <mc:Fallback>
                <p:oleObj name="Diapositive think-cell" r:id="rId5" imgW="359" imgH="360" progId="TCLayout.ActiveDocument.1">
                  <p:embed/>
                  <p:pic>
                    <p:nvPicPr>
                      <p:cNvPr id="2" name="Objet 1" hidden="1"/>
                      <p:cNvPicPr/>
                      <p:nvPr/>
                    </p:nvPicPr>
                    <p:blipFill>
                      <a:blip r:embed="rId6"/>
                      <a:stretch>
                        <a:fillRect/>
                      </a:stretch>
                    </p:blipFill>
                    <p:spPr>
                      <a:xfrm>
                        <a:off x="1191" y="1191"/>
                        <a:ext cx="1190" cy="1190"/>
                      </a:xfrm>
                      <a:prstGeom prst="rect">
                        <a:avLst/>
                      </a:prstGeom>
                    </p:spPr>
                  </p:pic>
                </p:oleObj>
              </mc:Fallback>
            </mc:AlternateContent>
          </a:graphicData>
        </a:graphic>
      </p:graphicFrame>
      <p:sp>
        <p:nvSpPr>
          <p:cNvPr id="12" name="Titre 19"/>
          <p:cNvSpPr>
            <a:spLocks noGrp="1"/>
          </p:cNvSpPr>
          <p:nvPr>
            <p:ph type="title"/>
          </p:nvPr>
        </p:nvSpPr>
        <p:spPr>
          <a:xfrm>
            <a:off x="4069856" y="2999409"/>
            <a:ext cx="3958988" cy="1252928"/>
          </a:xfrm>
        </p:spPr>
        <p:txBody>
          <a:bodyPr lIns="0" tIns="0" rIns="0" bIns="0" anchor="t">
            <a:normAutofit/>
          </a:bodyPr>
          <a:lstStyle>
            <a:lvl1pPr>
              <a:defRPr sz="3000" b="0">
                <a:solidFill>
                  <a:schemeClr val="tx2"/>
                </a:solidFill>
              </a:defRPr>
            </a:lvl1pPr>
          </a:lstStyle>
          <a:p>
            <a:endParaRPr lang="fr-CA"/>
          </a:p>
        </p:txBody>
      </p:sp>
      <p:sp>
        <p:nvSpPr>
          <p:cNvPr id="13" name="Espace réservé du texte 21"/>
          <p:cNvSpPr>
            <a:spLocks noGrp="1"/>
          </p:cNvSpPr>
          <p:nvPr>
            <p:ph type="body" sz="quarter" idx="10"/>
          </p:nvPr>
        </p:nvSpPr>
        <p:spPr>
          <a:xfrm>
            <a:off x="4069856" y="2563060"/>
            <a:ext cx="3958988" cy="353018"/>
          </a:xfrm>
          <a:prstGeom prst="rect">
            <a:avLst/>
          </a:prstGeom>
        </p:spPr>
        <p:txBody>
          <a:bodyPr lIns="0" tIns="0" rIns="0" bIns="0" anchor="b">
            <a:normAutofit/>
          </a:bodyPr>
          <a:lstStyle>
            <a:lvl1pPr marL="0" indent="0">
              <a:buNone/>
              <a:defRPr sz="1900" b="1" cap="all" baseline="0">
                <a:solidFill>
                  <a:schemeClr val="tx2"/>
                </a:solidFill>
              </a:defRPr>
            </a:lvl1pPr>
          </a:lstStyle>
          <a:p>
            <a:pPr lvl="0"/>
            <a:endParaRPr lang="fr-FR"/>
          </a:p>
        </p:txBody>
      </p:sp>
      <p:sp>
        <p:nvSpPr>
          <p:cNvPr id="14" name="Espace réservé du texte 21"/>
          <p:cNvSpPr>
            <a:spLocks noGrp="1"/>
          </p:cNvSpPr>
          <p:nvPr>
            <p:ph type="body" sz="quarter" idx="11"/>
          </p:nvPr>
        </p:nvSpPr>
        <p:spPr>
          <a:xfrm>
            <a:off x="4069856" y="4332595"/>
            <a:ext cx="3958988" cy="235355"/>
          </a:xfrm>
          <a:prstGeom prst="rect">
            <a:avLst/>
          </a:prstGeom>
        </p:spPr>
        <p:txBody>
          <a:bodyPr lIns="0" tIns="0" rIns="0" bIns="0" anchor="t">
            <a:normAutofit/>
          </a:bodyPr>
          <a:lstStyle>
            <a:lvl1pPr marL="0" indent="0">
              <a:buNone/>
              <a:defRPr sz="1300" b="0" cap="none" baseline="0">
                <a:solidFill>
                  <a:schemeClr val="tx2"/>
                </a:solidFill>
              </a:defRPr>
            </a:lvl1pPr>
          </a:lstStyle>
          <a:p>
            <a:pPr lvl="0"/>
            <a:endParaRPr lang="fr-FR"/>
          </a:p>
        </p:txBody>
      </p:sp>
      <p:sp>
        <p:nvSpPr>
          <p:cNvPr id="4" name="AutoShape 3"/>
          <p:cNvSpPr>
            <a:spLocks noChangeAspect="1" noChangeArrowheads="1" noTextEdit="1"/>
          </p:cNvSpPr>
          <p:nvPr userDrawn="1"/>
        </p:nvSpPr>
        <p:spPr bwMode="auto">
          <a:xfrm>
            <a:off x="0" y="1670061"/>
            <a:ext cx="9141619" cy="347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pPr defTabSz="457170"/>
            <a:endParaRPr lang="fr-CA">
              <a:solidFill>
                <a:srgbClr val="000000"/>
              </a:solidFill>
            </a:endParaRPr>
          </a:p>
        </p:txBody>
      </p:sp>
      <p:sp>
        <p:nvSpPr>
          <p:cNvPr id="8" name="Freeform 7"/>
          <p:cNvSpPr>
            <a:spLocks/>
          </p:cNvSpPr>
          <p:nvPr userDrawn="1"/>
        </p:nvSpPr>
        <p:spPr bwMode="auto">
          <a:xfrm>
            <a:off x="2362776" y="2872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457170"/>
            <a:endParaRPr lang="fr-CA">
              <a:solidFill>
                <a:srgbClr val="000000"/>
              </a:solidFill>
            </a:endParaRPr>
          </a:p>
        </p:txBody>
      </p:sp>
      <p:sp>
        <p:nvSpPr>
          <p:cNvPr id="9" name="Freeform 8"/>
          <p:cNvSpPr>
            <a:spLocks/>
          </p:cNvSpPr>
          <p:nvPr userDrawn="1"/>
        </p:nvSpPr>
        <p:spPr bwMode="auto">
          <a:xfrm>
            <a:off x="2325876" y="258186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457170"/>
            <a:endParaRPr lang="fr-CA">
              <a:solidFill>
                <a:srgbClr val="000000"/>
              </a:solidFill>
            </a:endParaRPr>
          </a:p>
        </p:txBody>
      </p:sp>
    </p:spTree>
    <p:extLst>
      <p:ext uri="{BB962C8B-B14F-4D97-AF65-F5344CB8AC3E}">
        <p14:creationId xmlns:p14="http://schemas.microsoft.com/office/powerpoint/2010/main" val="2209469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de section Monochrome">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userDrawn="1">
            <p:custDataLst>
              <p:tags r:id="rId2"/>
            </p:custDataLst>
            <p:extLst>
              <p:ext uri="{D42A27DB-BD31-4B8C-83A1-F6EECF244321}">
                <p14:modId xmlns:p14="http://schemas.microsoft.com/office/powerpoint/2010/main" val="2927613636"/>
              </p:ext>
            </p:extLst>
          </p:nvPr>
        </p:nvGraphicFramePr>
        <p:xfrm>
          <a:off x="1191" y="1191"/>
          <a:ext cx="1190" cy="1190"/>
        </p:xfrm>
        <a:graphic>
          <a:graphicData uri="http://schemas.openxmlformats.org/presentationml/2006/ole">
            <mc:AlternateContent xmlns:mc="http://schemas.openxmlformats.org/markup-compatibility/2006">
              <mc:Choice xmlns:v="urn:schemas-microsoft-com:vml" Requires="v">
                <p:oleObj spid="_x0000_s42031" name="Diapositive think-cell" r:id="rId4" imgW="359" imgH="360" progId="TCLayout.ActiveDocument.1">
                  <p:embed/>
                </p:oleObj>
              </mc:Choice>
              <mc:Fallback>
                <p:oleObj name="Diapositive think-cell" r:id="rId4" imgW="359" imgH="360" progId="TCLayout.ActiveDocument.1">
                  <p:embed/>
                  <p:pic>
                    <p:nvPicPr>
                      <p:cNvPr id="6" name="Objet 5" hidden="1"/>
                      <p:cNvPicPr/>
                      <p:nvPr/>
                    </p:nvPicPr>
                    <p:blipFill>
                      <a:blip r:embed="rId5"/>
                      <a:stretch>
                        <a:fillRect/>
                      </a:stretch>
                    </p:blipFill>
                    <p:spPr>
                      <a:xfrm>
                        <a:off x="1191" y="1191"/>
                        <a:ext cx="1190" cy="1190"/>
                      </a:xfrm>
                      <a:prstGeom prst="rect">
                        <a:avLst/>
                      </a:prstGeom>
                    </p:spPr>
                  </p:pic>
                </p:oleObj>
              </mc:Fallback>
            </mc:AlternateContent>
          </a:graphicData>
        </a:graphic>
      </p:graphicFrame>
      <p:sp>
        <p:nvSpPr>
          <p:cNvPr id="4" name="Titre 1"/>
          <p:cNvSpPr>
            <a:spLocks noGrp="1"/>
          </p:cNvSpPr>
          <p:nvPr>
            <p:ph type="title"/>
          </p:nvPr>
        </p:nvSpPr>
        <p:spPr>
          <a:xfrm>
            <a:off x="676099" y="1282007"/>
            <a:ext cx="7779899" cy="474949"/>
          </a:xfrm>
        </p:spPr>
        <p:txBody>
          <a:bodyPr lIns="0" tIns="0" rIns="0" bIns="0" anchor="b">
            <a:noAutofit/>
          </a:bodyPr>
          <a:lstStyle>
            <a:lvl1pPr>
              <a:defRPr sz="4000" b="0">
                <a:solidFill>
                  <a:schemeClr val="bg2"/>
                </a:solidFill>
              </a:defRPr>
            </a:lvl1pPr>
          </a:lstStyle>
          <a:p>
            <a:endParaRPr lang="fr-CA"/>
          </a:p>
        </p:txBody>
      </p:sp>
      <p:sp>
        <p:nvSpPr>
          <p:cNvPr id="5" name="Espace réservé du texte 2"/>
          <p:cNvSpPr>
            <a:spLocks noGrp="1"/>
          </p:cNvSpPr>
          <p:nvPr>
            <p:ph type="body" idx="1"/>
          </p:nvPr>
        </p:nvSpPr>
        <p:spPr>
          <a:xfrm>
            <a:off x="676099" y="1756957"/>
            <a:ext cx="7779899" cy="2809224"/>
          </a:xfrm>
          <a:prstGeom prst="rect">
            <a:avLst/>
          </a:prstGeom>
        </p:spPr>
        <p:txBody>
          <a:bodyPr lIns="0" tIns="0" rIns="0" bIns="0">
            <a:noAutofit/>
          </a:bodyPr>
          <a:lstStyle>
            <a:lvl1pPr marL="0" indent="0">
              <a:buNone/>
              <a:defRPr sz="2700" b="0">
                <a:solidFill>
                  <a:schemeClr val="bg2"/>
                </a:solidFill>
              </a:defRPr>
            </a:lvl1pPr>
            <a:lvl2pPr marL="342809" indent="0">
              <a:buNone/>
              <a:defRPr sz="1500">
                <a:solidFill>
                  <a:schemeClr val="tx1">
                    <a:tint val="75000"/>
                  </a:schemeClr>
                </a:solidFill>
              </a:defRPr>
            </a:lvl2pPr>
            <a:lvl3pPr marL="685617" indent="0">
              <a:buNone/>
              <a:defRPr sz="1300">
                <a:solidFill>
                  <a:schemeClr val="tx1">
                    <a:tint val="75000"/>
                  </a:schemeClr>
                </a:solidFill>
              </a:defRPr>
            </a:lvl3pPr>
            <a:lvl4pPr marL="1028426" indent="0">
              <a:buNone/>
              <a:defRPr sz="1200">
                <a:solidFill>
                  <a:schemeClr val="tx1">
                    <a:tint val="75000"/>
                  </a:schemeClr>
                </a:solidFill>
              </a:defRPr>
            </a:lvl4pPr>
            <a:lvl5pPr marL="1371234" indent="0">
              <a:buNone/>
              <a:defRPr sz="1200">
                <a:solidFill>
                  <a:schemeClr val="tx1">
                    <a:tint val="75000"/>
                  </a:schemeClr>
                </a:solidFill>
              </a:defRPr>
            </a:lvl5pPr>
            <a:lvl6pPr marL="1714043" indent="0">
              <a:buNone/>
              <a:defRPr sz="1200">
                <a:solidFill>
                  <a:schemeClr val="tx1">
                    <a:tint val="75000"/>
                  </a:schemeClr>
                </a:solidFill>
              </a:defRPr>
            </a:lvl6pPr>
            <a:lvl7pPr marL="2056851" indent="0">
              <a:buNone/>
              <a:defRPr sz="1200">
                <a:solidFill>
                  <a:schemeClr val="tx1">
                    <a:tint val="75000"/>
                  </a:schemeClr>
                </a:solidFill>
              </a:defRPr>
            </a:lvl7pPr>
            <a:lvl8pPr marL="2399660" indent="0">
              <a:buNone/>
              <a:defRPr sz="1200">
                <a:solidFill>
                  <a:schemeClr val="tx1">
                    <a:tint val="75000"/>
                  </a:schemeClr>
                </a:solidFill>
              </a:defRPr>
            </a:lvl8pPr>
            <a:lvl9pPr marL="2742468" indent="0">
              <a:buNone/>
              <a:defRPr sz="1200">
                <a:solidFill>
                  <a:schemeClr val="tx1">
                    <a:tint val="75000"/>
                  </a:schemeClr>
                </a:solidFill>
              </a:defRPr>
            </a:lvl9pPr>
          </a:lstStyle>
          <a:p>
            <a:pPr lvl="0"/>
            <a:endParaRPr lang="fr-FR"/>
          </a:p>
        </p:txBody>
      </p:sp>
    </p:spTree>
    <p:extLst>
      <p:ext uri="{BB962C8B-B14F-4D97-AF65-F5344CB8AC3E}">
        <p14:creationId xmlns:p14="http://schemas.microsoft.com/office/powerpoint/2010/main" val="2815900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lvl1pPr>
              <a:defRPr sz="3000" b="0">
                <a:solidFill>
                  <a:schemeClr val="tx2"/>
                </a:solidFill>
              </a:defRPr>
            </a:lvl1pPr>
          </a:lstStyle>
          <a:p>
            <a:r>
              <a:rPr lang="fr-FR"/>
              <a:t>Modifiez le style du titre</a:t>
            </a:r>
            <a:endParaRPr lang="fr-CA"/>
          </a:p>
        </p:txBody>
      </p:sp>
      <p:sp>
        <p:nvSpPr>
          <p:cNvPr id="3" name="Espace réservé du numéro de diapositive 2"/>
          <p:cNvSpPr>
            <a:spLocks noGrp="1"/>
          </p:cNvSpPr>
          <p:nvPr>
            <p:ph type="sldNum" sz="quarter" idx="10"/>
          </p:nvPr>
        </p:nvSpPr>
        <p:spPr/>
        <p:txBody>
          <a:bodyPr/>
          <a:lstStyle/>
          <a:p>
            <a:fld id="{7088BEF1-D3AD-E34F-A3B9-A73E884A7AB2}" type="slidenum">
              <a:rPr lang="fr-CA" smtClean="0">
                <a:solidFill>
                  <a:srgbClr val="000000">
                    <a:tint val="75000"/>
                  </a:srgbClr>
                </a:solidFill>
              </a:rPr>
              <a:pPr/>
              <a:t>‹N°›</a:t>
            </a:fld>
            <a:endParaRPr lang="fr-CA">
              <a:solidFill>
                <a:srgbClr val="000000">
                  <a:tint val="75000"/>
                </a:srgbClr>
              </a:solidFill>
            </a:endParaRPr>
          </a:p>
        </p:txBody>
      </p:sp>
      <p:sp>
        <p:nvSpPr>
          <p:cNvPr id="4" name="Espace réservé du pied de page 3"/>
          <p:cNvSpPr>
            <a:spLocks noGrp="1"/>
          </p:cNvSpPr>
          <p:nvPr>
            <p:ph type="ftr" sz="quarter" idx="11"/>
          </p:nvPr>
        </p:nvSpPr>
        <p:spPr/>
        <p:txBody>
          <a:bodyPr/>
          <a:lstStyle/>
          <a:p>
            <a:r>
              <a:rPr lang="fr-CA">
                <a:solidFill>
                  <a:srgbClr val="000000">
                    <a:tint val="75000"/>
                  </a:srgbClr>
                </a:solidFill>
              </a:rPr>
              <a:t>Hydro-Québec</a:t>
            </a:r>
          </a:p>
        </p:txBody>
      </p:sp>
      <p:sp>
        <p:nvSpPr>
          <p:cNvPr id="6" name="Espace réservé du contenu 5"/>
          <p:cNvSpPr>
            <a:spLocks noGrp="1"/>
          </p:cNvSpPr>
          <p:nvPr>
            <p:ph sz="quarter" idx="13"/>
          </p:nvPr>
        </p:nvSpPr>
        <p:spPr>
          <a:xfrm>
            <a:off x="456181" y="1201222"/>
            <a:ext cx="8229838" cy="339487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56479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photo">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lvl1pPr>
              <a:defRPr sz="3000" b="0"/>
            </a:lvl1pPr>
          </a:lstStyle>
          <a:p>
            <a:r>
              <a:rPr lang="fr-FR"/>
              <a:t>Modifiez le style du titre</a:t>
            </a:r>
            <a:endParaRPr lang="fr-CA"/>
          </a:p>
        </p:txBody>
      </p:sp>
      <p:sp>
        <p:nvSpPr>
          <p:cNvPr id="3" name="Espace réservé du numéro de diapositive 2"/>
          <p:cNvSpPr>
            <a:spLocks noGrp="1"/>
          </p:cNvSpPr>
          <p:nvPr>
            <p:ph type="sldNum" sz="quarter" idx="10"/>
          </p:nvPr>
        </p:nvSpPr>
        <p:spPr/>
        <p:txBody>
          <a:bodyPr/>
          <a:lstStyle/>
          <a:p>
            <a:fld id="{7088BEF1-D3AD-E34F-A3B9-A73E884A7AB2}" type="slidenum">
              <a:rPr lang="fr-CA" smtClean="0">
                <a:solidFill>
                  <a:srgbClr val="000000">
                    <a:tint val="75000"/>
                  </a:srgbClr>
                </a:solidFill>
              </a:rPr>
              <a:pPr/>
              <a:t>‹N°›</a:t>
            </a:fld>
            <a:endParaRPr lang="fr-CA">
              <a:solidFill>
                <a:srgbClr val="000000">
                  <a:tint val="75000"/>
                </a:srgbClr>
              </a:solidFill>
            </a:endParaRPr>
          </a:p>
        </p:txBody>
      </p:sp>
      <p:sp>
        <p:nvSpPr>
          <p:cNvPr id="4" name="Espace réservé du pied de page 3"/>
          <p:cNvSpPr>
            <a:spLocks noGrp="1"/>
          </p:cNvSpPr>
          <p:nvPr>
            <p:ph type="ftr" sz="quarter" idx="11"/>
          </p:nvPr>
        </p:nvSpPr>
        <p:spPr/>
        <p:txBody>
          <a:bodyPr/>
          <a:lstStyle/>
          <a:p>
            <a:r>
              <a:rPr lang="fr-CA">
                <a:solidFill>
                  <a:srgbClr val="000000">
                    <a:tint val="75000"/>
                  </a:srgbClr>
                </a:solidFill>
              </a:rPr>
              <a:t>Hydro-Québec</a:t>
            </a:r>
          </a:p>
        </p:txBody>
      </p:sp>
      <p:sp>
        <p:nvSpPr>
          <p:cNvPr id="6" name="Espace réservé pour une image  6"/>
          <p:cNvSpPr>
            <a:spLocks noGrp="1"/>
          </p:cNvSpPr>
          <p:nvPr>
            <p:ph type="pic" sz="quarter" idx="13"/>
          </p:nvPr>
        </p:nvSpPr>
        <p:spPr>
          <a:xfrm>
            <a:off x="5898010" y="1286927"/>
            <a:ext cx="3243609" cy="2983016"/>
          </a:xfrm>
          <a:prstGeom prst="rect">
            <a:avLst/>
          </a:prstGeom>
          <a:solidFill>
            <a:schemeClr val="accent6"/>
          </a:solidFill>
        </p:spPr>
        <p:txBody>
          <a:bodyPr anchor="ctr"/>
          <a:lstStyle>
            <a:lvl1pPr algn="ctr">
              <a:defRPr b="0"/>
            </a:lvl1pPr>
          </a:lstStyle>
          <a:p>
            <a:r>
              <a:rPr lang="fr-FR"/>
              <a:t>Cliquez sur l'icône pour ajouter une image</a:t>
            </a:r>
            <a:endParaRPr lang="fr-CA"/>
          </a:p>
        </p:txBody>
      </p:sp>
      <p:sp>
        <p:nvSpPr>
          <p:cNvPr id="7" name="Espace réservé du contenu 5"/>
          <p:cNvSpPr>
            <a:spLocks noGrp="1"/>
          </p:cNvSpPr>
          <p:nvPr>
            <p:ph sz="quarter" idx="14"/>
          </p:nvPr>
        </p:nvSpPr>
        <p:spPr>
          <a:xfrm>
            <a:off x="456181" y="1201222"/>
            <a:ext cx="5133539" cy="339487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906709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photo haute">
    <p:spTree>
      <p:nvGrpSpPr>
        <p:cNvPr id="1" name=""/>
        <p:cNvGrpSpPr/>
        <p:nvPr/>
      </p:nvGrpSpPr>
      <p:grpSpPr>
        <a:xfrm>
          <a:off x="0" y="0"/>
          <a:ext cx="0" cy="0"/>
          <a:chOff x="0" y="0"/>
          <a:chExt cx="0" cy="0"/>
        </a:xfrm>
      </p:grpSpPr>
      <p:sp>
        <p:nvSpPr>
          <p:cNvPr id="2" name="Titre 1"/>
          <p:cNvSpPr>
            <a:spLocks noGrp="1"/>
          </p:cNvSpPr>
          <p:nvPr>
            <p:ph type="title"/>
          </p:nvPr>
        </p:nvSpPr>
        <p:spPr>
          <a:xfrm>
            <a:off x="456182" y="205931"/>
            <a:ext cx="5133538" cy="857052"/>
          </a:xfrm>
        </p:spPr>
        <p:txBody>
          <a:bodyPr>
            <a:normAutofit/>
          </a:bodyPr>
          <a:lstStyle>
            <a:lvl1pPr>
              <a:defRPr sz="3000" b="0"/>
            </a:lvl1pPr>
          </a:lstStyle>
          <a:p>
            <a:r>
              <a:rPr lang="fr-FR"/>
              <a:t>Modifiez le style du titre</a:t>
            </a:r>
            <a:endParaRPr lang="fr-CA"/>
          </a:p>
        </p:txBody>
      </p:sp>
      <p:sp>
        <p:nvSpPr>
          <p:cNvPr id="3" name="Espace réservé du numéro de diapositive 2"/>
          <p:cNvSpPr>
            <a:spLocks noGrp="1"/>
          </p:cNvSpPr>
          <p:nvPr>
            <p:ph type="sldNum" sz="quarter" idx="10"/>
          </p:nvPr>
        </p:nvSpPr>
        <p:spPr/>
        <p:txBody>
          <a:bodyPr/>
          <a:lstStyle/>
          <a:p>
            <a:fld id="{7088BEF1-D3AD-E34F-A3B9-A73E884A7AB2}" type="slidenum">
              <a:rPr lang="fr-CA" smtClean="0">
                <a:solidFill>
                  <a:srgbClr val="000000">
                    <a:tint val="75000"/>
                  </a:srgbClr>
                </a:solidFill>
              </a:rPr>
              <a:pPr/>
              <a:t>‹N°›</a:t>
            </a:fld>
            <a:endParaRPr lang="fr-CA">
              <a:solidFill>
                <a:srgbClr val="000000">
                  <a:tint val="75000"/>
                </a:srgbClr>
              </a:solidFill>
            </a:endParaRPr>
          </a:p>
        </p:txBody>
      </p:sp>
      <p:sp>
        <p:nvSpPr>
          <p:cNvPr id="4" name="Espace réservé du pied de page 3"/>
          <p:cNvSpPr>
            <a:spLocks noGrp="1"/>
          </p:cNvSpPr>
          <p:nvPr>
            <p:ph type="ftr" sz="quarter" idx="11"/>
          </p:nvPr>
        </p:nvSpPr>
        <p:spPr/>
        <p:txBody>
          <a:bodyPr/>
          <a:lstStyle/>
          <a:p>
            <a:r>
              <a:rPr lang="fr-CA">
                <a:solidFill>
                  <a:srgbClr val="000000">
                    <a:tint val="75000"/>
                  </a:srgbClr>
                </a:solidFill>
              </a:rPr>
              <a:t>Hydro-Québec</a:t>
            </a:r>
          </a:p>
        </p:txBody>
      </p:sp>
      <p:sp>
        <p:nvSpPr>
          <p:cNvPr id="6" name="Espace réservé pour une image  6"/>
          <p:cNvSpPr>
            <a:spLocks noGrp="1"/>
          </p:cNvSpPr>
          <p:nvPr>
            <p:ph type="pic" sz="quarter" idx="13"/>
          </p:nvPr>
        </p:nvSpPr>
        <p:spPr>
          <a:xfrm>
            <a:off x="5898010" y="0"/>
            <a:ext cx="3243609" cy="4269943"/>
          </a:xfrm>
          <a:prstGeom prst="rect">
            <a:avLst/>
          </a:prstGeom>
          <a:solidFill>
            <a:schemeClr val="accent6"/>
          </a:solidFill>
        </p:spPr>
        <p:txBody>
          <a:bodyPr anchor="ctr"/>
          <a:lstStyle>
            <a:lvl1pPr algn="ctr">
              <a:defRPr b="0"/>
            </a:lvl1pPr>
          </a:lstStyle>
          <a:p>
            <a:r>
              <a:rPr lang="fr-FR"/>
              <a:t>Cliquez sur l'icône pour ajouter une image</a:t>
            </a:r>
            <a:endParaRPr lang="fr-CA"/>
          </a:p>
        </p:txBody>
      </p:sp>
      <p:sp>
        <p:nvSpPr>
          <p:cNvPr id="7" name="Espace réservé du contenu 5"/>
          <p:cNvSpPr>
            <a:spLocks noGrp="1"/>
          </p:cNvSpPr>
          <p:nvPr>
            <p:ph sz="quarter" idx="14"/>
          </p:nvPr>
        </p:nvSpPr>
        <p:spPr>
          <a:xfrm>
            <a:off x="456181" y="1201222"/>
            <a:ext cx="5133539" cy="339487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898897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lvl1pPr>
              <a:defRPr sz="3000" b="0">
                <a:solidFill>
                  <a:schemeClr val="tx2"/>
                </a:solidFill>
              </a:defRPr>
            </a:lvl1pPr>
          </a:lstStyle>
          <a:p>
            <a:r>
              <a:rPr lang="fr-FR"/>
              <a:t>Modifiez le style du titre</a:t>
            </a:r>
            <a:endParaRPr lang="fr-CA"/>
          </a:p>
        </p:txBody>
      </p:sp>
      <p:sp>
        <p:nvSpPr>
          <p:cNvPr id="3" name="Espace réservé du numéro de diapositive 2"/>
          <p:cNvSpPr>
            <a:spLocks noGrp="1"/>
          </p:cNvSpPr>
          <p:nvPr>
            <p:ph type="sldNum" sz="quarter" idx="10"/>
          </p:nvPr>
        </p:nvSpPr>
        <p:spPr/>
        <p:txBody>
          <a:bodyPr/>
          <a:lstStyle/>
          <a:p>
            <a:fld id="{7088BEF1-D3AD-E34F-A3B9-A73E884A7AB2}" type="slidenum">
              <a:rPr lang="fr-CA" smtClean="0">
                <a:solidFill>
                  <a:srgbClr val="000000">
                    <a:tint val="75000"/>
                  </a:srgbClr>
                </a:solidFill>
              </a:rPr>
              <a:pPr/>
              <a:t>‹N°›</a:t>
            </a:fld>
            <a:endParaRPr lang="fr-CA">
              <a:solidFill>
                <a:srgbClr val="000000">
                  <a:tint val="75000"/>
                </a:srgbClr>
              </a:solidFill>
            </a:endParaRPr>
          </a:p>
        </p:txBody>
      </p:sp>
      <p:sp>
        <p:nvSpPr>
          <p:cNvPr id="4" name="Espace réservé du pied de page 3"/>
          <p:cNvSpPr>
            <a:spLocks noGrp="1"/>
          </p:cNvSpPr>
          <p:nvPr>
            <p:ph type="ftr" sz="quarter" idx="11"/>
          </p:nvPr>
        </p:nvSpPr>
        <p:spPr/>
        <p:txBody>
          <a:bodyPr/>
          <a:lstStyle/>
          <a:p>
            <a:r>
              <a:rPr lang="fr-CA">
                <a:solidFill>
                  <a:srgbClr val="000000">
                    <a:tint val="75000"/>
                  </a:srgbClr>
                </a:solidFill>
              </a:rPr>
              <a:t>Hydro-Québec</a:t>
            </a:r>
          </a:p>
        </p:txBody>
      </p:sp>
      <p:sp>
        <p:nvSpPr>
          <p:cNvPr id="6" name="Espace réservé du contenu 5"/>
          <p:cNvSpPr>
            <a:spLocks noGrp="1"/>
          </p:cNvSpPr>
          <p:nvPr>
            <p:ph sz="quarter" idx="13"/>
          </p:nvPr>
        </p:nvSpPr>
        <p:spPr>
          <a:xfrm>
            <a:off x="456181" y="1201222"/>
            <a:ext cx="3945604" cy="339487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8" name="Espace réservé du contenu 5"/>
          <p:cNvSpPr>
            <a:spLocks noGrp="1"/>
          </p:cNvSpPr>
          <p:nvPr>
            <p:ph sz="quarter" idx="14"/>
          </p:nvPr>
        </p:nvSpPr>
        <p:spPr>
          <a:xfrm>
            <a:off x="4740415" y="1201222"/>
            <a:ext cx="3945604" cy="339487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960668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lvl1pPr>
              <a:defRPr sz="3000" b="0"/>
            </a:lvl1pPr>
          </a:lstStyle>
          <a:p>
            <a:r>
              <a:rPr lang="fr-FR"/>
              <a:t>Modifiez le style du titre</a:t>
            </a:r>
            <a:endParaRPr lang="fr-CA"/>
          </a:p>
        </p:txBody>
      </p:sp>
      <p:sp>
        <p:nvSpPr>
          <p:cNvPr id="3" name="Espace réservé du numéro de diapositive 2"/>
          <p:cNvSpPr>
            <a:spLocks noGrp="1"/>
          </p:cNvSpPr>
          <p:nvPr>
            <p:ph type="sldNum" sz="quarter" idx="10"/>
          </p:nvPr>
        </p:nvSpPr>
        <p:spPr/>
        <p:txBody>
          <a:bodyPr/>
          <a:lstStyle/>
          <a:p>
            <a:fld id="{7088BEF1-D3AD-E34F-A3B9-A73E884A7AB2}" type="slidenum">
              <a:rPr lang="fr-CA" smtClean="0">
                <a:solidFill>
                  <a:srgbClr val="000000">
                    <a:tint val="75000"/>
                  </a:srgbClr>
                </a:solidFill>
              </a:rPr>
              <a:pPr/>
              <a:t>‹N°›</a:t>
            </a:fld>
            <a:endParaRPr lang="fr-CA">
              <a:solidFill>
                <a:srgbClr val="000000">
                  <a:tint val="75000"/>
                </a:srgbClr>
              </a:solidFill>
            </a:endParaRPr>
          </a:p>
        </p:txBody>
      </p:sp>
      <p:sp>
        <p:nvSpPr>
          <p:cNvPr id="4" name="Espace réservé du pied de page 3"/>
          <p:cNvSpPr>
            <a:spLocks noGrp="1"/>
          </p:cNvSpPr>
          <p:nvPr>
            <p:ph type="ftr" sz="quarter" idx="11"/>
          </p:nvPr>
        </p:nvSpPr>
        <p:spPr/>
        <p:txBody>
          <a:bodyPr/>
          <a:lstStyle/>
          <a:p>
            <a:r>
              <a:rPr lang="fr-CA">
                <a:solidFill>
                  <a:srgbClr val="000000">
                    <a:tint val="75000"/>
                  </a:srgbClr>
                </a:solidFill>
              </a:rPr>
              <a:t>Hydro-Québec</a:t>
            </a:r>
          </a:p>
        </p:txBody>
      </p:sp>
    </p:spTree>
    <p:extLst>
      <p:ext uri="{BB962C8B-B14F-4D97-AF65-F5344CB8AC3E}">
        <p14:creationId xmlns:p14="http://schemas.microsoft.com/office/powerpoint/2010/main" val="37012438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10"/>
          </p:nvPr>
        </p:nvSpPr>
        <p:spPr/>
        <p:txBody>
          <a:bodyPr/>
          <a:lstStyle/>
          <a:p>
            <a:endParaRPr lang="fr-CA"/>
          </a:p>
        </p:txBody>
      </p:sp>
      <p:sp>
        <p:nvSpPr>
          <p:cNvPr id="5" name="Espace réservé du pied de page 4"/>
          <p:cNvSpPr>
            <a:spLocks noGrp="1"/>
          </p:cNvSpPr>
          <p:nvPr>
            <p:ph type="ftr" sz="quarter" idx="11"/>
          </p:nvPr>
        </p:nvSpPr>
        <p:spPr/>
        <p:txBody>
          <a:bodyPr/>
          <a:lstStyle/>
          <a:p>
            <a:r>
              <a:rPr lang="fr-CA"/>
              <a:t>Division / Groupe</a:t>
            </a:r>
          </a:p>
        </p:txBody>
      </p:sp>
      <p:sp>
        <p:nvSpPr>
          <p:cNvPr id="6" name="Espace réservé du numéro de diapositive 5"/>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3479790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970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stretch>
            <a:fillRect/>
          </a:stretch>
        </p:blipFill>
        <p:spPr>
          <a:xfrm>
            <a:off x="2974790" y="2062612"/>
            <a:ext cx="3192040" cy="1017086"/>
          </a:xfrm>
          <a:prstGeom prst="rect">
            <a:avLst/>
          </a:prstGeom>
        </p:spPr>
      </p:pic>
    </p:spTree>
    <p:extLst>
      <p:ext uri="{BB962C8B-B14F-4D97-AF65-F5344CB8AC3E}">
        <p14:creationId xmlns:p14="http://schemas.microsoft.com/office/powerpoint/2010/main" val="2049419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10"/>
          </p:nvPr>
        </p:nvSpPr>
        <p:spPr/>
        <p:txBody>
          <a:bodyPr/>
          <a:lstStyle/>
          <a:p>
            <a:endParaRPr lang="fr-CA"/>
          </a:p>
        </p:txBody>
      </p:sp>
      <p:sp>
        <p:nvSpPr>
          <p:cNvPr id="5" name="Espace réservé du pied de page 4"/>
          <p:cNvSpPr>
            <a:spLocks noGrp="1"/>
          </p:cNvSpPr>
          <p:nvPr>
            <p:ph type="ftr" sz="quarter" idx="11"/>
          </p:nvPr>
        </p:nvSpPr>
        <p:spPr/>
        <p:txBody>
          <a:bodyPr/>
          <a:lstStyle/>
          <a:p>
            <a:r>
              <a:rPr lang="fr-CA"/>
              <a:t>Division / Groupe</a:t>
            </a:r>
          </a:p>
        </p:txBody>
      </p:sp>
      <p:sp>
        <p:nvSpPr>
          <p:cNvPr id="6" name="Espace réservé du numéro de diapositive 5"/>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18318185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Rectangle 21"/>
          <p:cNvSpPr>
            <a:spLocks noGrp="1" noChangeArrowheads="1"/>
          </p:cNvSpPr>
          <p:nvPr>
            <p:ph type="sldNum" sz="quarter" idx="10"/>
          </p:nvPr>
        </p:nvSpPr>
        <p:spPr>
          <a:ln/>
        </p:spPr>
        <p:txBody>
          <a:bodyPr/>
          <a:lstStyle>
            <a:lvl1pPr>
              <a:defRPr/>
            </a:lvl1pPr>
          </a:lstStyle>
          <a:p>
            <a:pPr>
              <a:defRPr/>
            </a:pPr>
            <a:fld id="{CE3AFBC4-CAE1-473A-A941-C659DA5B68C8}" type="slidenum">
              <a:rPr lang="fr-CA" altLang="fr-FR">
                <a:solidFill>
                  <a:srgbClr val="00264D"/>
                </a:solidFill>
              </a:rPr>
              <a:pPr>
                <a:defRPr/>
              </a:pPr>
              <a:t>‹N°›</a:t>
            </a:fld>
            <a:endParaRPr lang="fr-CA" altLang="fr-FR">
              <a:solidFill>
                <a:srgbClr val="00264D"/>
              </a:solidFill>
            </a:endParaRPr>
          </a:p>
        </p:txBody>
      </p:sp>
      <p:sp>
        <p:nvSpPr>
          <p:cNvPr id="5" name="Rectangle 22"/>
          <p:cNvSpPr>
            <a:spLocks noGrp="1" noChangeArrowheads="1"/>
          </p:cNvSpPr>
          <p:nvPr>
            <p:ph type="ftr" sz="quarter" idx="11"/>
          </p:nvPr>
        </p:nvSpPr>
        <p:spPr>
          <a:ln/>
        </p:spPr>
        <p:txBody>
          <a:bodyPr/>
          <a:lstStyle>
            <a:lvl1pPr>
              <a:defRPr/>
            </a:lvl1pPr>
          </a:lstStyle>
          <a:p>
            <a:pPr>
              <a:defRPr/>
            </a:pPr>
            <a:r>
              <a:rPr lang="fr-CA" altLang="fr-FR">
                <a:solidFill>
                  <a:srgbClr val="00264D"/>
                </a:solidFill>
              </a:rPr>
              <a:t>|   VPTIC, Hydro-Québec</a:t>
            </a:r>
          </a:p>
        </p:txBody>
      </p:sp>
    </p:spTree>
    <p:extLst>
      <p:ext uri="{BB962C8B-B14F-4D97-AF65-F5344CB8AC3E}">
        <p14:creationId xmlns:p14="http://schemas.microsoft.com/office/powerpoint/2010/main" val="2962075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Rectangle 21"/>
          <p:cNvSpPr>
            <a:spLocks noGrp="1" noChangeArrowheads="1"/>
          </p:cNvSpPr>
          <p:nvPr>
            <p:ph type="sldNum" sz="quarter" idx="10"/>
          </p:nvPr>
        </p:nvSpPr>
        <p:spPr>
          <a:ln/>
        </p:spPr>
        <p:txBody>
          <a:bodyPr/>
          <a:lstStyle>
            <a:lvl1pPr>
              <a:defRPr/>
            </a:lvl1pPr>
          </a:lstStyle>
          <a:p>
            <a:pPr>
              <a:defRPr/>
            </a:pPr>
            <a:fld id="{CE3AFBC4-CAE1-473A-A941-C659DA5B68C8}" type="slidenum">
              <a:rPr lang="fr-CA" altLang="fr-FR">
                <a:solidFill>
                  <a:srgbClr val="00264D"/>
                </a:solidFill>
              </a:rPr>
              <a:pPr>
                <a:defRPr/>
              </a:pPr>
              <a:t>‹N°›</a:t>
            </a:fld>
            <a:endParaRPr lang="fr-CA" altLang="fr-FR">
              <a:solidFill>
                <a:srgbClr val="00264D"/>
              </a:solidFill>
            </a:endParaRPr>
          </a:p>
        </p:txBody>
      </p:sp>
      <p:sp>
        <p:nvSpPr>
          <p:cNvPr id="5" name="Rectangle 22"/>
          <p:cNvSpPr>
            <a:spLocks noGrp="1" noChangeArrowheads="1"/>
          </p:cNvSpPr>
          <p:nvPr>
            <p:ph type="ftr" sz="quarter" idx="11"/>
          </p:nvPr>
        </p:nvSpPr>
        <p:spPr>
          <a:ln/>
        </p:spPr>
        <p:txBody>
          <a:bodyPr/>
          <a:lstStyle>
            <a:lvl1pPr>
              <a:defRPr/>
            </a:lvl1pPr>
          </a:lstStyle>
          <a:p>
            <a:pPr>
              <a:defRPr/>
            </a:pPr>
            <a:r>
              <a:rPr lang="fr-CA" altLang="fr-FR">
                <a:solidFill>
                  <a:srgbClr val="00264D"/>
                </a:solidFill>
              </a:rPr>
              <a:t>|   VPTIC, Hydro-Québec</a:t>
            </a:r>
          </a:p>
        </p:txBody>
      </p:sp>
    </p:spTree>
    <p:extLst>
      <p:ext uri="{BB962C8B-B14F-4D97-AF65-F5344CB8AC3E}">
        <p14:creationId xmlns:p14="http://schemas.microsoft.com/office/powerpoint/2010/main" val="1555460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5"/>
            <a:ext cx="7772400" cy="1022350"/>
          </a:xfrm>
        </p:spPr>
        <p:txBody>
          <a:bodyPr anchor="t"/>
          <a:lstStyle>
            <a:lvl1pPr algn="l">
              <a:defRPr sz="4000" b="1" cap="all"/>
            </a:lvl1pPr>
          </a:lstStyle>
          <a:p>
            <a:r>
              <a:rPr lang="fr-FR"/>
              <a:t>Modifiez le style du titre</a:t>
            </a:r>
            <a:endParaRPr lang="fr-CA"/>
          </a:p>
        </p:txBody>
      </p:sp>
      <p:sp>
        <p:nvSpPr>
          <p:cNvPr id="3" name="Espace réservé du texte 2"/>
          <p:cNvSpPr>
            <a:spLocks noGrp="1"/>
          </p:cNvSpPr>
          <p:nvPr>
            <p:ph type="body" idx="1"/>
          </p:nvPr>
        </p:nvSpPr>
        <p:spPr>
          <a:xfrm>
            <a:off x="722313" y="2179639"/>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endParaRPr lang="fr-CA"/>
          </a:p>
        </p:txBody>
      </p:sp>
      <p:sp>
        <p:nvSpPr>
          <p:cNvPr id="5" name="Espace réservé du pied de page 4"/>
          <p:cNvSpPr>
            <a:spLocks noGrp="1"/>
          </p:cNvSpPr>
          <p:nvPr>
            <p:ph type="ftr" sz="quarter" idx="11"/>
          </p:nvPr>
        </p:nvSpPr>
        <p:spPr/>
        <p:txBody>
          <a:bodyPr/>
          <a:lstStyle/>
          <a:p>
            <a:r>
              <a:rPr lang="fr-CA"/>
              <a:t>Division / Groupe</a:t>
            </a:r>
          </a:p>
        </p:txBody>
      </p:sp>
      <p:sp>
        <p:nvSpPr>
          <p:cNvPr id="6" name="Espace réservé du numéro de diapositive 5"/>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278510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u contenu 2"/>
          <p:cNvSpPr>
            <a:spLocks noGrp="1"/>
          </p:cNvSpPr>
          <p:nvPr>
            <p:ph sz="half" idx="1"/>
          </p:nvPr>
        </p:nvSpPr>
        <p:spPr>
          <a:xfrm>
            <a:off x="457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p:cNvSpPr>
            <a:spLocks noGrp="1"/>
          </p:cNvSpPr>
          <p:nvPr>
            <p:ph sz="half" idx="2"/>
          </p:nvPr>
        </p:nvSpPr>
        <p:spPr>
          <a:xfrm>
            <a:off x="4648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p:cNvSpPr>
            <a:spLocks noGrp="1"/>
          </p:cNvSpPr>
          <p:nvPr>
            <p:ph type="dt" sz="half" idx="10"/>
          </p:nvPr>
        </p:nvSpPr>
        <p:spPr/>
        <p:txBody>
          <a:bodyPr/>
          <a:lstStyle/>
          <a:p>
            <a:endParaRPr lang="fr-CA"/>
          </a:p>
        </p:txBody>
      </p:sp>
      <p:sp>
        <p:nvSpPr>
          <p:cNvPr id="6" name="Espace réservé du pied de page 5"/>
          <p:cNvSpPr>
            <a:spLocks noGrp="1"/>
          </p:cNvSpPr>
          <p:nvPr>
            <p:ph type="ftr" sz="quarter" idx="11"/>
          </p:nvPr>
        </p:nvSpPr>
        <p:spPr/>
        <p:txBody>
          <a:bodyPr/>
          <a:lstStyle/>
          <a:p>
            <a:r>
              <a:rPr lang="fr-CA"/>
              <a:t>Division / Groupe</a:t>
            </a:r>
          </a:p>
        </p:txBody>
      </p:sp>
      <p:sp>
        <p:nvSpPr>
          <p:cNvPr id="7" name="Espace réservé du numéro de diapositive 6"/>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4038962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endParaRPr lang="fr-CA"/>
          </a:p>
        </p:txBody>
      </p:sp>
      <p:sp>
        <p:nvSpPr>
          <p:cNvPr id="3" name="Espace réservé du texte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1631951"/>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p:cNvSpPr>
            <a:spLocks noGrp="1"/>
          </p:cNvSpPr>
          <p:nvPr>
            <p:ph type="body" sz="quarter" idx="3"/>
          </p:nvPr>
        </p:nvSpPr>
        <p:spPr>
          <a:xfrm>
            <a:off x="4645027"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7" y="1631951"/>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p:cNvSpPr>
            <a:spLocks noGrp="1"/>
          </p:cNvSpPr>
          <p:nvPr>
            <p:ph type="dt" sz="half" idx="10"/>
          </p:nvPr>
        </p:nvSpPr>
        <p:spPr/>
        <p:txBody>
          <a:bodyPr/>
          <a:lstStyle/>
          <a:p>
            <a:endParaRPr lang="fr-CA"/>
          </a:p>
        </p:txBody>
      </p:sp>
      <p:sp>
        <p:nvSpPr>
          <p:cNvPr id="8" name="Espace réservé du pied de page 7"/>
          <p:cNvSpPr>
            <a:spLocks noGrp="1"/>
          </p:cNvSpPr>
          <p:nvPr>
            <p:ph type="ftr" sz="quarter" idx="11"/>
          </p:nvPr>
        </p:nvSpPr>
        <p:spPr/>
        <p:txBody>
          <a:bodyPr/>
          <a:lstStyle/>
          <a:p>
            <a:r>
              <a:rPr lang="fr-CA"/>
              <a:t>Division / Groupe</a:t>
            </a:r>
          </a:p>
        </p:txBody>
      </p:sp>
      <p:sp>
        <p:nvSpPr>
          <p:cNvPr id="9" name="Espace réservé du numéro de diapositive 8"/>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3720617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e la date 2"/>
          <p:cNvSpPr>
            <a:spLocks noGrp="1"/>
          </p:cNvSpPr>
          <p:nvPr>
            <p:ph type="dt" sz="half" idx="10"/>
          </p:nvPr>
        </p:nvSpPr>
        <p:spPr/>
        <p:txBody>
          <a:bodyPr/>
          <a:lstStyle/>
          <a:p>
            <a:endParaRPr lang="fr-CA"/>
          </a:p>
        </p:txBody>
      </p:sp>
      <p:sp>
        <p:nvSpPr>
          <p:cNvPr id="4" name="Espace réservé du pied de page 3"/>
          <p:cNvSpPr>
            <a:spLocks noGrp="1"/>
          </p:cNvSpPr>
          <p:nvPr>
            <p:ph type="ftr" sz="quarter" idx="11"/>
          </p:nvPr>
        </p:nvSpPr>
        <p:spPr/>
        <p:txBody>
          <a:bodyPr/>
          <a:lstStyle/>
          <a:p>
            <a:r>
              <a:rPr lang="fr-CA"/>
              <a:t>Division / Groupe</a:t>
            </a:r>
          </a:p>
        </p:txBody>
      </p:sp>
      <p:sp>
        <p:nvSpPr>
          <p:cNvPr id="5" name="Espace réservé du numéro de diapositive 4"/>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1461339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CA"/>
          </a:p>
        </p:txBody>
      </p:sp>
      <p:sp>
        <p:nvSpPr>
          <p:cNvPr id="3" name="Espace réservé du pied de page 2"/>
          <p:cNvSpPr>
            <a:spLocks noGrp="1"/>
          </p:cNvSpPr>
          <p:nvPr>
            <p:ph type="ftr" sz="quarter" idx="11"/>
          </p:nvPr>
        </p:nvSpPr>
        <p:spPr/>
        <p:txBody>
          <a:bodyPr/>
          <a:lstStyle/>
          <a:p>
            <a:r>
              <a:rPr lang="fr-CA"/>
              <a:t>Division / Groupe</a:t>
            </a:r>
          </a:p>
        </p:txBody>
      </p:sp>
      <p:sp>
        <p:nvSpPr>
          <p:cNvPr id="4" name="Espace réservé du numéro de diapositive 3"/>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33410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04789"/>
            <a:ext cx="3008313" cy="871537"/>
          </a:xfrm>
        </p:spPr>
        <p:txBody>
          <a:bodyPr anchor="b"/>
          <a:lstStyle>
            <a:lvl1pPr algn="l">
              <a:defRPr sz="2000" b="1"/>
            </a:lvl1pPr>
          </a:lstStyle>
          <a:p>
            <a:r>
              <a:rPr lang="fr-FR"/>
              <a:t>Modifiez le style du titre</a:t>
            </a:r>
            <a:endParaRPr lang="fr-CA"/>
          </a:p>
        </p:txBody>
      </p:sp>
      <p:sp>
        <p:nvSpPr>
          <p:cNvPr id="3" name="Espace réservé du contenu 2"/>
          <p:cNvSpPr>
            <a:spLocks noGrp="1"/>
          </p:cNvSpPr>
          <p:nvPr>
            <p:ph idx="1"/>
          </p:nvPr>
        </p:nvSpPr>
        <p:spPr>
          <a:xfrm>
            <a:off x="3575050" y="204789"/>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p:cNvSpPr>
            <a:spLocks noGrp="1"/>
          </p:cNvSpPr>
          <p:nvPr>
            <p:ph type="body" sz="half" idx="2"/>
          </p:nvPr>
        </p:nvSpPr>
        <p:spPr>
          <a:xfrm>
            <a:off x="457202"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endParaRPr lang="fr-CA"/>
          </a:p>
        </p:txBody>
      </p:sp>
      <p:sp>
        <p:nvSpPr>
          <p:cNvPr id="6" name="Espace réservé du pied de page 5"/>
          <p:cNvSpPr>
            <a:spLocks noGrp="1"/>
          </p:cNvSpPr>
          <p:nvPr>
            <p:ph type="ftr" sz="quarter" idx="11"/>
          </p:nvPr>
        </p:nvSpPr>
        <p:spPr/>
        <p:txBody>
          <a:bodyPr/>
          <a:lstStyle/>
          <a:p>
            <a:r>
              <a:rPr lang="fr-CA"/>
              <a:t>Division / Groupe</a:t>
            </a:r>
          </a:p>
        </p:txBody>
      </p:sp>
      <p:sp>
        <p:nvSpPr>
          <p:cNvPr id="7" name="Espace réservé du numéro de diapositive 6"/>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389582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450"/>
          </a:xfrm>
        </p:spPr>
        <p:txBody>
          <a:bodyPr anchor="b"/>
          <a:lstStyle>
            <a:lvl1pPr algn="l">
              <a:defRPr sz="2000" b="1"/>
            </a:lvl1pPr>
          </a:lstStyle>
          <a:p>
            <a:r>
              <a:rPr lang="fr-FR"/>
              <a:t>Modifiez le style du titre</a:t>
            </a:r>
            <a:endParaRPr lang="fr-CA"/>
          </a:p>
        </p:txBody>
      </p:sp>
      <p:sp>
        <p:nvSpPr>
          <p:cNvPr id="3" name="Espace réservé pour une image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endParaRPr lang="fr-CA"/>
          </a:p>
        </p:txBody>
      </p:sp>
      <p:sp>
        <p:nvSpPr>
          <p:cNvPr id="6" name="Espace réservé du pied de page 5"/>
          <p:cNvSpPr>
            <a:spLocks noGrp="1"/>
          </p:cNvSpPr>
          <p:nvPr>
            <p:ph type="ftr" sz="quarter" idx="11"/>
          </p:nvPr>
        </p:nvSpPr>
        <p:spPr/>
        <p:txBody>
          <a:bodyPr/>
          <a:lstStyle/>
          <a:p>
            <a:r>
              <a:rPr lang="fr-CA"/>
              <a:t>Division / Groupe</a:t>
            </a:r>
          </a:p>
        </p:txBody>
      </p:sp>
      <p:sp>
        <p:nvSpPr>
          <p:cNvPr id="7" name="Espace réservé du numéro de diapositive 6"/>
          <p:cNvSpPr>
            <a:spLocks noGrp="1"/>
          </p:cNvSpPr>
          <p:nvPr>
            <p:ph type="sldNum" sz="quarter" idx="12"/>
          </p:nvPr>
        </p:nvSpPr>
        <p:spPr/>
        <p:txBody>
          <a:bodyPr/>
          <a:lstStyle/>
          <a:p>
            <a:fld id="{A26ACB41-17FA-42BB-A1FF-DC40BC319902}" type="slidenum">
              <a:rPr lang="fr-CA" smtClean="0"/>
              <a:t>‹N°›</a:t>
            </a:fld>
            <a:endParaRPr lang="fr-CA"/>
          </a:p>
        </p:txBody>
      </p:sp>
    </p:spTree>
    <p:extLst>
      <p:ext uri="{BB962C8B-B14F-4D97-AF65-F5344CB8AC3E}">
        <p14:creationId xmlns:p14="http://schemas.microsoft.com/office/powerpoint/2010/main" val="142055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1.emf"/><Relationship Id="rId2" Type="http://schemas.openxmlformats.org/officeDocument/2006/relationships/slideLayout" Target="../slideLayouts/slideLayout14.xml"/><Relationship Id="rId16" Type="http://schemas.openxmlformats.org/officeDocument/2006/relationships/oleObject" Target="../embeddings/oleObject1.bin"/><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p:cNvSpPr>
            <a:spLocks noGrp="1"/>
          </p:cNvSpPr>
          <p:nvPr>
            <p:ph type="body" idx="1"/>
          </p:nvPr>
        </p:nvSpPr>
        <p:spPr>
          <a:xfrm>
            <a:off x="457200" y="1200151"/>
            <a:ext cx="8229600" cy="3394075"/>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2"/>
          </p:nvPr>
        </p:nvSpPr>
        <p:spPr>
          <a:xfrm>
            <a:off x="457200" y="4767264"/>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CA"/>
          </a:p>
        </p:txBody>
      </p:sp>
      <p:sp>
        <p:nvSpPr>
          <p:cNvPr id="5" name="Espace réservé du pied de page 4"/>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CA"/>
              <a:t>Division / Groupe</a:t>
            </a:r>
          </a:p>
        </p:txBody>
      </p:sp>
      <p:sp>
        <p:nvSpPr>
          <p:cNvPr id="6" name="Espace réservé du numéro de diapositive 5"/>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26ACB41-17FA-42BB-A1FF-DC40BC319902}" type="slidenum">
              <a:rPr lang="fr-CA" smtClean="0"/>
              <a:t>‹N°›</a:t>
            </a:fld>
            <a:endParaRPr lang="fr-CA"/>
          </a:p>
        </p:txBody>
      </p:sp>
    </p:spTree>
    <p:extLst>
      <p:ext uri="{BB962C8B-B14F-4D97-AF65-F5344CB8AC3E}">
        <p14:creationId xmlns:p14="http://schemas.microsoft.com/office/powerpoint/2010/main" val="262866715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15"/>
            </p:custDataLst>
            <p:extLst>
              <p:ext uri="{D42A27DB-BD31-4B8C-83A1-F6EECF244321}">
                <p14:modId xmlns:p14="http://schemas.microsoft.com/office/powerpoint/2010/main" val="3323765185"/>
              </p:ext>
            </p:extLst>
          </p:nvPr>
        </p:nvGraphicFramePr>
        <p:xfrm>
          <a:off x="1191" y="1191"/>
          <a:ext cx="1190" cy="1190"/>
        </p:xfrm>
        <a:graphic>
          <a:graphicData uri="http://schemas.openxmlformats.org/presentationml/2006/ole">
            <mc:AlternateContent xmlns:mc="http://schemas.openxmlformats.org/markup-compatibility/2006">
              <mc:Choice xmlns:v="urn:schemas-microsoft-com:vml" Requires="v">
                <p:oleObj spid="_x0000_s39983" name="Diapositive think-cell" r:id="rId16" imgW="359" imgH="360" progId="TCLayout.ActiveDocument.1">
                  <p:embed/>
                </p:oleObj>
              </mc:Choice>
              <mc:Fallback>
                <p:oleObj name="Diapositive think-cell" r:id="rId16" imgW="359" imgH="360" progId="TCLayout.ActiveDocument.1">
                  <p:embed/>
                  <p:pic>
                    <p:nvPicPr>
                      <p:cNvPr id="4" name="Objet 3" hidden="1"/>
                      <p:cNvPicPr/>
                      <p:nvPr/>
                    </p:nvPicPr>
                    <p:blipFill>
                      <a:blip r:embed="rId17"/>
                      <a:stretch>
                        <a:fillRect/>
                      </a:stretch>
                    </p:blipFill>
                    <p:spPr>
                      <a:xfrm>
                        <a:off x="1191" y="1191"/>
                        <a:ext cx="1190" cy="1190"/>
                      </a:xfrm>
                      <a:prstGeom prst="rect">
                        <a:avLst/>
                      </a:prstGeom>
                    </p:spPr>
                  </p:pic>
                </p:oleObj>
              </mc:Fallback>
            </mc:AlternateContent>
          </a:graphicData>
        </a:graphic>
      </p:graphicFrame>
      <p:sp>
        <p:nvSpPr>
          <p:cNvPr id="3" name="Espace réservé du texte 2"/>
          <p:cNvSpPr>
            <a:spLocks noGrp="1"/>
          </p:cNvSpPr>
          <p:nvPr>
            <p:ph type="body" idx="1"/>
          </p:nvPr>
        </p:nvSpPr>
        <p:spPr>
          <a:xfrm>
            <a:off x="456180" y="1201222"/>
            <a:ext cx="8229839" cy="3394876"/>
          </a:xfrm>
          <a:prstGeom prst="rect">
            <a:avLst/>
          </a:prstGeom>
        </p:spPr>
        <p:txBody>
          <a:bodyPr vert="horz" lIns="68562" tIns="34281" rIns="68562" bIns="34281"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numéro de diapositive 5"/>
          <p:cNvSpPr>
            <a:spLocks noGrp="1"/>
          </p:cNvSpPr>
          <p:nvPr>
            <p:ph type="sldNum" sz="quarter" idx="4"/>
          </p:nvPr>
        </p:nvSpPr>
        <p:spPr>
          <a:xfrm>
            <a:off x="456181" y="4767096"/>
            <a:ext cx="404895" cy="272637"/>
          </a:xfrm>
          <a:prstGeom prst="rect">
            <a:avLst/>
          </a:prstGeom>
        </p:spPr>
        <p:txBody>
          <a:bodyPr vert="horz" lIns="80978" tIns="40489" rIns="80978" bIns="40489" rtlCol="0" anchor="ctr">
            <a:noAutofit/>
          </a:bodyPr>
          <a:lstStyle>
            <a:lvl1pPr algn="l">
              <a:defRPr sz="800">
                <a:solidFill>
                  <a:schemeClr val="tx1">
                    <a:tint val="75000"/>
                  </a:schemeClr>
                </a:solidFill>
                <a:latin typeface="+mn-lt"/>
              </a:defRPr>
            </a:lvl1pPr>
          </a:lstStyle>
          <a:p>
            <a:pPr defTabSz="457170"/>
            <a:fld id="{7088BEF1-D3AD-E34F-A3B9-A73E884A7AB2}" type="slidenum">
              <a:rPr lang="fr-CA" smtClean="0">
                <a:solidFill>
                  <a:srgbClr val="000000">
                    <a:tint val="75000"/>
                  </a:srgbClr>
                </a:solidFill>
              </a:rPr>
              <a:pPr defTabSz="457170"/>
              <a:t>‹N°›</a:t>
            </a:fld>
            <a:endParaRPr lang="fr-CA">
              <a:solidFill>
                <a:srgbClr val="000000">
                  <a:tint val="75000"/>
                </a:srgbClr>
              </a:solidFill>
            </a:endParaRPr>
          </a:p>
        </p:txBody>
      </p:sp>
      <p:sp>
        <p:nvSpPr>
          <p:cNvPr id="11" name="Espace réservé du titre 10"/>
          <p:cNvSpPr>
            <a:spLocks noGrp="1"/>
          </p:cNvSpPr>
          <p:nvPr>
            <p:ph type="title"/>
          </p:nvPr>
        </p:nvSpPr>
        <p:spPr>
          <a:xfrm>
            <a:off x="456182" y="205931"/>
            <a:ext cx="8229838" cy="857052"/>
          </a:xfrm>
          <a:prstGeom prst="rect">
            <a:avLst/>
          </a:prstGeom>
        </p:spPr>
        <p:txBody>
          <a:bodyPr vert="horz" lIns="80978" tIns="40489" rIns="80978" bIns="40489" rtlCol="0" anchor="ctr">
            <a:normAutofit/>
          </a:bodyPr>
          <a:lstStyle/>
          <a:p>
            <a:r>
              <a:rPr lang="fr-FR"/>
              <a:t>Modifiez le style du titre</a:t>
            </a:r>
            <a:endParaRPr lang="fr-CA"/>
          </a:p>
        </p:txBody>
      </p:sp>
      <p:sp>
        <p:nvSpPr>
          <p:cNvPr id="2" name="Espace réservé du pied de page 1"/>
          <p:cNvSpPr>
            <a:spLocks noGrp="1"/>
          </p:cNvSpPr>
          <p:nvPr>
            <p:ph type="ftr" sz="quarter" idx="3"/>
          </p:nvPr>
        </p:nvSpPr>
        <p:spPr>
          <a:xfrm>
            <a:off x="866474" y="4767097"/>
            <a:ext cx="7819545" cy="273780"/>
          </a:xfrm>
          <a:prstGeom prst="rect">
            <a:avLst/>
          </a:prstGeom>
        </p:spPr>
        <p:txBody>
          <a:bodyPr vert="horz" lIns="80978" tIns="40489" rIns="80978" bIns="40489" rtlCol="0" anchor="ctr"/>
          <a:lstStyle>
            <a:lvl1pPr algn="l">
              <a:defRPr sz="800">
                <a:solidFill>
                  <a:schemeClr val="tx1">
                    <a:tint val="75000"/>
                  </a:schemeClr>
                </a:solidFill>
              </a:defRPr>
            </a:lvl1pPr>
          </a:lstStyle>
          <a:p>
            <a:pPr defTabSz="457170"/>
            <a:r>
              <a:rPr lang="fr-CA">
                <a:solidFill>
                  <a:srgbClr val="000000">
                    <a:tint val="75000"/>
                  </a:srgbClr>
                </a:solidFill>
              </a:rPr>
              <a:t>Hydro-Québec</a:t>
            </a:r>
          </a:p>
        </p:txBody>
      </p:sp>
    </p:spTree>
    <p:extLst>
      <p:ext uri="{BB962C8B-B14F-4D97-AF65-F5344CB8AC3E}">
        <p14:creationId xmlns:p14="http://schemas.microsoft.com/office/powerpoint/2010/main" val="343649853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3" r:id="rId10"/>
    <p:sldLayoutId id="2147483784" r:id="rId11"/>
    <p:sldLayoutId id="2147483785" r:id="rId12"/>
  </p:sldLayoutIdLst>
  <p:hf hdr="0" dt="0"/>
  <p:txStyles>
    <p:titleStyle>
      <a:lvl1pPr algn="l" defTabSz="457170" rtl="0" eaLnBrk="1" latinLnBrk="0" hangingPunct="1">
        <a:lnSpc>
          <a:spcPct val="90000"/>
        </a:lnSpc>
        <a:spcBef>
          <a:spcPct val="0"/>
        </a:spcBef>
        <a:buNone/>
        <a:defRPr sz="3000" b="0" kern="1200">
          <a:solidFill>
            <a:schemeClr val="tx2"/>
          </a:solidFill>
          <a:latin typeface="+mn-lt"/>
          <a:ea typeface="+mj-ea"/>
          <a:cs typeface="+mj-cs"/>
        </a:defRPr>
      </a:lvl1pPr>
    </p:titleStyle>
    <p:bodyStyle>
      <a:lvl1pPr marL="0" marR="0" indent="0" algn="l" defTabSz="457170" rtl="0" eaLnBrk="1" fontAlgn="auto" latinLnBrk="0" hangingPunct="1">
        <a:lnSpc>
          <a:spcPct val="90000"/>
        </a:lnSpc>
        <a:spcBef>
          <a:spcPts val="1350"/>
        </a:spcBef>
        <a:spcAft>
          <a:spcPts val="0"/>
        </a:spcAft>
        <a:buClrTx/>
        <a:buSzTx/>
        <a:buFont typeface="Arial" panose="020B0604020202020204" pitchFamily="34" charset="0"/>
        <a:buNone/>
        <a:tabLst/>
        <a:defRPr sz="2100" b="1" kern="1200">
          <a:solidFill>
            <a:schemeClr val="tx1"/>
          </a:solidFill>
          <a:latin typeface="+mn-lt"/>
          <a:ea typeface="+mn-ea"/>
          <a:cs typeface="+mn-cs"/>
        </a:defRPr>
      </a:lvl1pPr>
      <a:lvl2pPr marL="201162" marR="0" indent="-183551" algn="l" defTabSz="457170" rtl="0" eaLnBrk="1" fontAlgn="auto" latinLnBrk="0" hangingPunct="1">
        <a:lnSpc>
          <a:spcPct val="90000"/>
        </a:lnSpc>
        <a:spcBef>
          <a:spcPts val="900"/>
        </a:spcBef>
        <a:spcAft>
          <a:spcPts val="0"/>
        </a:spcAft>
        <a:buClrTx/>
        <a:buSzTx/>
        <a:buFont typeface="Calibri" panose="020F0502020204030204" pitchFamily="34" charset="0"/>
        <a:buChar char="–"/>
        <a:tabLst/>
        <a:defRPr sz="2100" kern="1200">
          <a:solidFill>
            <a:schemeClr val="tx1"/>
          </a:solidFill>
          <a:latin typeface="+mn-lt"/>
          <a:ea typeface="+mn-ea"/>
          <a:cs typeface="+mn-cs"/>
        </a:defRPr>
      </a:lvl2pPr>
      <a:lvl3pPr marL="745132" marR="0" indent="-201162" algn="l" defTabSz="457170" rtl="0" eaLnBrk="1" fontAlgn="auto" latinLnBrk="0" hangingPunct="1">
        <a:lnSpc>
          <a:spcPct val="90000"/>
        </a:lnSpc>
        <a:spcBef>
          <a:spcPts val="450"/>
        </a:spcBef>
        <a:spcAft>
          <a:spcPts val="0"/>
        </a:spcAft>
        <a:buClrTx/>
        <a:buSzTx/>
        <a:buFont typeface="Arial" panose="020B0604020202020204" pitchFamily="34" charset="0"/>
        <a:buChar char="–"/>
        <a:tabLst/>
        <a:defRPr sz="1800" kern="1200">
          <a:solidFill>
            <a:schemeClr val="tx1"/>
          </a:solidFill>
          <a:latin typeface="+mn-lt"/>
          <a:ea typeface="+mn-ea"/>
          <a:cs typeface="+mn-cs"/>
        </a:defRPr>
      </a:lvl3pPr>
      <a:lvl4pPr marL="1004620" marR="0" indent="-201162" algn="l" defTabSz="457170" rtl="0" eaLnBrk="1" fontAlgn="auto" latinLnBrk="0" hangingPunct="1">
        <a:lnSpc>
          <a:spcPct val="90000"/>
        </a:lnSpc>
        <a:spcBef>
          <a:spcPts val="400"/>
        </a:spcBef>
        <a:spcAft>
          <a:spcPts val="0"/>
        </a:spcAft>
        <a:buClrTx/>
        <a:buSzTx/>
        <a:buFont typeface="Arial" panose="020B0604020202020204" pitchFamily="34" charset="0"/>
        <a:buChar char="–"/>
        <a:tabLst/>
        <a:defRPr sz="1500" kern="1200">
          <a:solidFill>
            <a:schemeClr val="tx1"/>
          </a:solidFill>
          <a:latin typeface="+mn-lt"/>
          <a:ea typeface="+mn-ea"/>
          <a:cs typeface="+mn-cs"/>
        </a:defRPr>
      </a:lvl4pPr>
      <a:lvl5pPr marL="1341542" marR="0" indent="-199747" algn="l" defTabSz="457170" rtl="0" eaLnBrk="1" fontAlgn="auto" latinLnBrk="0" hangingPunct="1">
        <a:lnSpc>
          <a:spcPct val="90000"/>
        </a:lnSpc>
        <a:spcBef>
          <a:spcPts val="0"/>
        </a:spcBef>
        <a:spcAft>
          <a:spcPts val="0"/>
        </a:spcAft>
        <a:buClrTx/>
        <a:buSzTx/>
        <a:buFont typeface="Arial" panose="020B0604020202020204" pitchFamily="34" charset="0"/>
        <a:buChar char="–"/>
        <a:tabLst/>
        <a:defRPr sz="1500" kern="1200">
          <a:solidFill>
            <a:schemeClr val="tx1"/>
          </a:solidFill>
          <a:latin typeface="+mn-lt"/>
          <a:ea typeface="+mn-ea"/>
          <a:cs typeface="+mn-cs"/>
        </a:defRPr>
      </a:lvl5pPr>
      <a:lvl6pPr marL="2514433" indent="-228585" algn="l" defTabSz="457170" rtl="0" eaLnBrk="1" latinLnBrk="0" hangingPunct="1">
        <a:spcBef>
          <a:spcPct val="20000"/>
        </a:spcBef>
        <a:buFont typeface="Arial"/>
        <a:buChar char="•"/>
        <a:defRPr sz="2000" kern="1200">
          <a:solidFill>
            <a:schemeClr val="tx1"/>
          </a:solidFill>
          <a:latin typeface="+mn-lt"/>
          <a:ea typeface="+mn-ea"/>
          <a:cs typeface="+mn-cs"/>
        </a:defRPr>
      </a:lvl6pPr>
      <a:lvl7pPr marL="2971601" indent="-228585" algn="l" defTabSz="457170" rtl="0" eaLnBrk="1" latinLnBrk="0" hangingPunct="1">
        <a:spcBef>
          <a:spcPct val="20000"/>
        </a:spcBef>
        <a:buFont typeface="Arial"/>
        <a:buChar char="•"/>
        <a:defRPr sz="2000" kern="1200">
          <a:solidFill>
            <a:schemeClr val="tx1"/>
          </a:solidFill>
          <a:latin typeface="+mn-lt"/>
          <a:ea typeface="+mn-ea"/>
          <a:cs typeface="+mn-cs"/>
        </a:defRPr>
      </a:lvl7pPr>
      <a:lvl8pPr marL="3428771" indent="-228585" algn="l" defTabSz="457170" rtl="0" eaLnBrk="1" latinLnBrk="0" hangingPunct="1">
        <a:spcBef>
          <a:spcPct val="20000"/>
        </a:spcBef>
        <a:buFont typeface="Arial"/>
        <a:buChar char="•"/>
        <a:defRPr sz="2000" kern="1200">
          <a:solidFill>
            <a:schemeClr val="tx1"/>
          </a:solidFill>
          <a:latin typeface="+mn-lt"/>
          <a:ea typeface="+mn-ea"/>
          <a:cs typeface="+mn-cs"/>
        </a:defRPr>
      </a:lvl8pPr>
      <a:lvl9pPr marL="3885940" indent="-228585" algn="l" defTabSz="45717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170" rtl="0" eaLnBrk="1" latinLnBrk="0" hangingPunct="1">
        <a:defRPr sz="1800" kern="1200">
          <a:solidFill>
            <a:schemeClr val="tx1"/>
          </a:solidFill>
          <a:latin typeface="+mn-lt"/>
          <a:ea typeface="+mn-ea"/>
          <a:cs typeface="+mn-cs"/>
        </a:defRPr>
      </a:lvl1pPr>
      <a:lvl2pPr marL="457170" algn="l" defTabSz="457170" rtl="0" eaLnBrk="1" latinLnBrk="0" hangingPunct="1">
        <a:defRPr sz="1800" kern="1200">
          <a:solidFill>
            <a:schemeClr val="tx1"/>
          </a:solidFill>
          <a:latin typeface="+mn-lt"/>
          <a:ea typeface="+mn-ea"/>
          <a:cs typeface="+mn-cs"/>
        </a:defRPr>
      </a:lvl2pPr>
      <a:lvl3pPr marL="914339" algn="l" defTabSz="457170" rtl="0" eaLnBrk="1" latinLnBrk="0" hangingPunct="1">
        <a:defRPr sz="1800" kern="1200">
          <a:solidFill>
            <a:schemeClr val="tx1"/>
          </a:solidFill>
          <a:latin typeface="+mn-lt"/>
          <a:ea typeface="+mn-ea"/>
          <a:cs typeface="+mn-cs"/>
        </a:defRPr>
      </a:lvl3pPr>
      <a:lvl4pPr marL="1371509" algn="l" defTabSz="457170" rtl="0" eaLnBrk="1" latinLnBrk="0" hangingPunct="1">
        <a:defRPr sz="1800" kern="1200">
          <a:solidFill>
            <a:schemeClr val="tx1"/>
          </a:solidFill>
          <a:latin typeface="+mn-lt"/>
          <a:ea typeface="+mn-ea"/>
          <a:cs typeface="+mn-cs"/>
        </a:defRPr>
      </a:lvl4pPr>
      <a:lvl5pPr marL="1828678" algn="l" defTabSz="457170" rtl="0" eaLnBrk="1" latinLnBrk="0" hangingPunct="1">
        <a:defRPr sz="1800" kern="1200">
          <a:solidFill>
            <a:schemeClr val="tx1"/>
          </a:solidFill>
          <a:latin typeface="+mn-lt"/>
          <a:ea typeface="+mn-ea"/>
          <a:cs typeface="+mn-cs"/>
        </a:defRPr>
      </a:lvl5pPr>
      <a:lvl6pPr marL="2285848" algn="l" defTabSz="457170" rtl="0" eaLnBrk="1" latinLnBrk="0" hangingPunct="1">
        <a:defRPr sz="1800" kern="1200">
          <a:solidFill>
            <a:schemeClr val="tx1"/>
          </a:solidFill>
          <a:latin typeface="+mn-lt"/>
          <a:ea typeface="+mn-ea"/>
          <a:cs typeface="+mn-cs"/>
        </a:defRPr>
      </a:lvl6pPr>
      <a:lvl7pPr marL="2743017" algn="l" defTabSz="457170" rtl="0" eaLnBrk="1" latinLnBrk="0" hangingPunct="1">
        <a:defRPr sz="1800" kern="1200">
          <a:solidFill>
            <a:schemeClr val="tx1"/>
          </a:solidFill>
          <a:latin typeface="+mn-lt"/>
          <a:ea typeface="+mn-ea"/>
          <a:cs typeface="+mn-cs"/>
        </a:defRPr>
      </a:lvl7pPr>
      <a:lvl8pPr marL="3200186" algn="l" defTabSz="457170" rtl="0" eaLnBrk="1" latinLnBrk="0" hangingPunct="1">
        <a:defRPr sz="1800" kern="1200">
          <a:solidFill>
            <a:schemeClr val="tx1"/>
          </a:solidFill>
          <a:latin typeface="+mn-lt"/>
          <a:ea typeface="+mn-ea"/>
          <a:cs typeface="+mn-cs"/>
        </a:defRPr>
      </a:lvl8pPr>
      <a:lvl9pPr marL="3657356" algn="l" defTabSz="45717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xml"/><Relationship Id="rId7"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xml"/><Relationship Id="rId5" Type="http://schemas.openxmlformats.org/officeDocument/2006/relationships/slideLayout" Target="../slideLayouts/slideLayout6.xml"/><Relationship Id="rId10" Type="http://schemas.openxmlformats.org/officeDocument/2006/relationships/image" Target="../media/image7.png"/><Relationship Id="rId4" Type="http://schemas.openxmlformats.org/officeDocument/2006/relationships/tags" Target="../tags/tag8.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comments" Target="../comments/comment1.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E95E17-9D1D-4054-BF51-DC07F2F91037}"/>
              </a:ext>
            </a:extLst>
          </p:cNvPr>
          <p:cNvSpPr>
            <a:spLocks noGrp="1"/>
          </p:cNvSpPr>
          <p:nvPr>
            <p:ph type="title"/>
          </p:nvPr>
        </p:nvSpPr>
        <p:spPr/>
        <p:txBody>
          <a:bodyPr/>
          <a:lstStyle/>
          <a:p>
            <a:r>
              <a:rPr lang="fr-CA" sz="3200" dirty="0"/>
              <a:t>PRJ20503 – Services d’intégration (SIHQ)</a:t>
            </a:r>
            <a:endParaRPr lang="fr-CA" dirty="0"/>
          </a:p>
        </p:txBody>
      </p:sp>
      <p:sp>
        <p:nvSpPr>
          <p:cNvPr id="3" name="Espace réservé du texte 2">
            <a:extLst>
              <a:ext uri="{FF2B5EF4-FFF2-40B4-BE49-F238E27FC236}">
                <a16:creationId xmlns:a16="http://schemas.microsoft.com/office/drawing/2014/main" id="{A45E913F-87A9-47ED-B3EA-58487D544CC5}"/>
              </a:ext>
            </a:extLst>
          </p:cNvPr>
          <p:cNvSpPr>
            <a:spLocks noGrp="1"/>
          </p:cNvSpPr>
          <p:nvPr>
            <p:ph type="body" sz="quarter" idx="10"/>
          </p:nvPr>
        </p:nvSpPr>
        <p:spPr>
          <a:xfrm>
            <a:off x="4069856" y="2144091"/>
            <a:ext cx="3958988" cy="771987"/>
          </a:xfrm>
        </p:spPr>
        <p:txBody>
          <a:bodyPr/>
          <a:lstStyle/>
          <a:p>
            <a:r>
              <a:rPr lang="fr-CA" sz="2000" dirty="0"/>
              <a:t>Architecture Cible</a:t>
            </a:r>
            <a:endParaRPr lang="fr-CA" sz="2000" dirty="0">
              <a:solidFill>
                <a:schemeClr val="accent6">
                  <a:lumMod val="75000"/>
                </a:schemeClr>
              </a:solidFill>
            </a:endParaRPr>
          </a:p>
          <a:p>
            <a:endParaRPr lang="fr-CA" dirty="0"/>
          </a:p>
        </p:txBody>
      </p:sp>
      <p:sp>
        <p:nvSpPr>
          <p:cNvPr id="4" name="Espace réservé du texte 3">
            <a:extLst>
              <a:ext uri="{FF2B5EF4-FFF2-40B4-BE49-F238E27FC236}">
                <a16:creationId xmlns:a16="http://schemas.microsoft.com/office/drawing/2014/main" id="{741EACE1-8B4C-4076-BC4C-BE1A8B5EDD55}"/>
              </a:ext>
            </a:extLst>
          </p:cNvPr>
          <p:cNvSpPr>
            <a:spLocks noGrp="1"/>
          </p:cNvSpPr>
          <p:nvPr>
            <p:ph type="body" sz="quarter" idx="11"/>
          </p:nvPr>
        </p:nvSpPr>
        <p:spPr>
          <a:xfrm>
            <a:off x="4069856" y="4332595"/>
            <a:ext cx="3958988" cy="473321"/>
          </a:xfrm>
        </p:spPr>
        <p:txBody>
          <a:bodyPr>
            <a:normAutofit lnSpcReduction="10000"/>
          </a:bodyPr>
          <a:lstStyle/>
          <a:p>
            <a:r>
              <a:rPr lang="fr-CA" sz="1200" dirty="0">
                <a:solidFill>
                  <a:schemeClr val="tx1"/>
                </a:solidFill>
              </a:rPr>
              <a:t>Présenté par : 	Marc-André Gagnon</a:t>
            </a:r>
          </a:p>
          <a:p>
            <a:r>
              <a:rPr lang="fr-CA" sz="1200" dirty="0">
                <a:solidFill>
                  <a:schemeClr val="tx1"/>
                </a:solidFill>
              </a:rPr>
              <a:t>		Laurie Hua</a:t>
            </a:r>
          </a:p>
          <a:p>
            <a:endParaRPr lang="fr-CA" dirty="0"/>
          </a:p>
        </p:txBody>
      </p:sp>
    </p:spTree>
    <p:extLst>
      <p:ext uri="{BB962C8B-B14F-4D97-AF65-F5344CB8AC3E}">
        <p14:creationId xmlns:p14="http://schemas.microsoft.com/office/powerpoint/2010/main" val="76888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10</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400" dirty="0">
                <a:solidFill>
                  <a:schemeClr val="bg1"/>
                </a:solidFill>
              </a:rPr>
              <a:t>Patrons d’intégrations - Autres</a:t>
            </a:r>
          </a:p>
        </p:txBody>
      </p:sp>
      <p:graphicFrame>
        <p:nvGraphicFramePr>
          <p:cNvPr id="2" name="Tableau 2">
            <a:extLst>
              <a:ext uri="{FF2B5EF4-FFF2-40B4-BE49-F238E27FC236}">
                <a16:creationId xmlns:a16="http://schemas.microsoft.com/office/drawing/2014/main" id="{BC6D3AD6-B38D-45EF-8B01-F53B7EA45A9B}"/>
              </a:ext>
            </a:extLst>
          </p:cNvPr>
          <p:cNvGraphicFramePr>
            <a:graphicFrameLocks noGrp="1"/>
          </p:cNvGraphicFramePr>
          <p:nvPr>
            <p:extLst>
              <p:ext uri="{D42A27DB-BD31-4B8C-83A1-F6EECF244321}">
                <p14:modId xmlns:p14="http://schemas.microsoft.com/office/powerpoint/2010/main" val="1619422821"/>
              </p:ext>
            </p:extLst>
          </p:nvPr>
        </p:nvGraphicFramePr>
        <p:xfrm>
          <a:off x="153162" y="953111"/>
          <a:ext cx="8811325" cy="3108960"/>
        </p:xfrm>
        <a:graphic>
          <a:graphicData uri="http://schemas.openxmlformats.org/drawingml/2006/table">
            <a:tbl>
              <a:tblPr firstRow="1" bandRow="1">
                <a:tableStyleId>{5C22544A-7EE6-4342-B048-85BDC9FD1C3A}</a:tableStyleId>
              </a:tblPr>
              <a:tblGrid>
                <a:gridCol w="1188754">
                  <a:extLst>
                    <a:ext uri="{9D8B030D-6E8A-4147-A177-3AD203B41FA5}">
                      <a16:colId xmlns:a16="http://schemas.microsoft.com/office/drawing/2014/main" val="592488371"/>
                    </a:ext>
                  </a:extLst>
                </a:gridCol>
                <a:gridCol w="997247">
                  <a:extLst>
                    <a:ext uri="{9D8B030D-6E8A-4147-A177-3AD203B41FA5}">
                      <a16:colId xmlns:a16="http://schemas.microsoft.com/office/drawing/2014/main" val="1250511668"/>
                    </a:ext>
                  </a:extLst>
                </a:gridCol>
                <a:gridCol w="1627837">
                  <a:extLst>
                    <a:ext uri="{9D8B030D-6E8A-4147-A177-3AD203B41FA5}">
                      <a16:colId xmlns:a16="http://schemas.microsoft.com/office/drawing/2014/main" val="1878096843"/>
                    </a:ext>
                  </a:extLst>
                </a:gridCol>
                <a:gridCol w="1291169">
                  <a:extLst>
                    <a:ext uri="{9D8B030D-6E8A-4147-A177-3AD203B41FA5}">
                      <a16:colId xmlns:a16="http://schemas.microsoft.com/office/drawing/2014/main" val="101901436"/>
                    </a:ext>
                  </a:extLst>
                </a:gridCol>
                <a:gridCol w="1461608">
                  <a:extLst>
                    <a:ext uri="{9D8B030D-6E8A-4147-A177-3AD203B41FA5}">
                      <a16:colId xmlns:a16="http://schemas.microsoft.com/office/drawing/2014/main" val="1193702232"/>
                    </a:ext>
                  </a:extLst>
                </a:gridCol>
                <a:gridCol w="2244710">
                  <a:extLst>
                    <a:ext uri="{9D8B030D-6E8A-4147-A177-3AD203B41FA5}">
                      <a16:colId xmlns:a16="http://schemas.microsoft.com/office/drawing/2014/main" val="1147929264"/>
                    </a:ext>
                  </a:extLst>
                </a:gridCol>
              </a:tblGrid>
              <a:tr h="356924">
                <a:tc>
                  <a:txBody>
                    <a:bodyPr/>
                    <a:lstStyle/>
                    <a:p>
                      <a:r>
                        <a:rPr lang="fr-CA" dirty="0"/>
                        <a:t>Type</a:t>
                      </a:r>
                    </a:p>
                  </a:txBody>
                  <a:tcPr>
                    <a:solidFill>
                      <a:schemeClr val="accent1"/>
                    </a:solidFill>
                  </a:tcPr>
                </a:tc>
                <a:tc>
                  <a:txBody>
                    <a:bodyPr/>
                    <a:lstStyle/>
                    <a:p>
                      <a:r>
                        <a:rPr lang="fr-CA" dirty="0"/>
                        <a:t>Protocol</a:t>
                      </a:r>
                    </a:p>
                  </a:txBody>
                  <a:tcPr>
                    <a:solidFill>
                      <a:schemeClr val="accent1"/>
                    </a:solidFill>
                  </a:tcPr>
                </a:tc>
                <a:tc>
                  <a:txBody>
                    <a:bodyPr/>
                    <a:lstStyle/>
                    <a:p>
                      <a:r>
                        <a:rPr lang="fr-CA" dirty="0"/>
                        <a:t>Spécialisation</a:t>
                      </a:r>
                    </a:p>
                  </a:txBody>
                  <a:tcPr>
                    <a:solidFill>
                      <a:schemeClr val="accent1"/>
                    </a:solidFill>
                  </a:tcPr>
                </a:tc>
                <a:tc>
                  <a:txBody>
                    <a:bodyPr/>
                    <a:lstStyle/>
                    <a:p>
                      <a:r>
                        <a:rPr lang="fr-CA" dirty="0"/>
                        <a:t>Sécurité</a:t>
                      </a:r>
                    </a:p>
                  </a:txBody>
                  <a:tcPr>
                    <a:solidFill>
                      <a:schemeClr val="accent1"/>
                    </a:solidFill>
                  </a:tcPr>
                </a:tc>
                <a:tc>
                  <a:txBody>
                    <a:bodyPr/>
                    <a:lstStyle/>
                    <a:p>
                      <a:r>
                        <a:rPr lang="fr-CA" dirty="0"/>
                        <a:t>Disponibilité</a:t>
                      </a:r>
                    </a:p>
                  </a:txBody>
                  <a:tcPr>
                    <a:solidFill>
                      <a:schemeClr val="accent1"/>
                    </a:solidFill>
                  </a:tcPr>
                </a:tc>
                <a:tc>
                  <a:txBody>
                    <a:bodyPr/>
                    <a:lstStyle/>
                    <a:p>
                      <a:r>
                        <a:rPr lang="fr-CA" dirty="0"/>
                        <a:t>Remarques</a:t>
                      </a:r>
                    </a:p>
                  </a:txBody>
                  <a:tcPr>
                    <a:solidFill>
                      <a:schemeClr val="accent1"/>
                    </a:solidFill>
                  </a:tcPr>
                </a:tc>
                <a:extLst>
                  <a:ext uri="{0D108BD9-81ED-4DB2-BD59-A6C34878D82A}">
                    <a16:rowId xmlns:a16="http://schemas.microsoft.com/office/drawing/2014/main" val="3584735103"/>
                  </a:ext>
                </a:extLst>
              </a:tr>
              <a:tr h="302681">
                <a:tc>
                  <a:txBody>
                    <a:bodyPr/>
                    <a:lstStyle/>
                    <a:p>
                      <a:pPr algn="l"/>
                      <a:r>
                        <a:rPr lang="fr-CA" sz="1200" dirty="0"/>
                        <a:t>OUT ASYNC</a:t>
                      </a:r>
                    </a:p>
                  </a:txBody>
                  <a:tcPr/>
                </a:tc>
                <a:tc>
                  <a:txBody>
                    <a:bodyPr/>
                    <a:lstStyle/>
                    <a:p>
                      <a:pPr algn="l"/>
                      <a:r>
                        <a:rPr lang="fr-CA" sz="1200" dirty="0"/>
                        <a:t>Personnalisé</a:t>
                      </a:r>
                    </a:p>
                  </a:txBody>
                  <a:tcPr/>
                </a:tc>
                <a:tc>
                  <a:txBody>
                    <a:bodyPr/>
                    <a:lstStyle/>
                    <a:p>
                      <a:pPr algn="l"/>
                      <a:r>
                        <a:rPr lang="fr-CA" sz="1200" dirty="0"/>
                        <a:t>Camel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N/A</a:t>
                      </a:r>
                    </a:p>
                  </a:txBody>
                  <a:tcPr/>
                </a:tc>
                <a:tc>
                  <a:txBody>
                    <a:bodyPr/>
                    <a:lstStyle/>
                    <a:p>
                      <a:pPr algn="l"/>
                      <a:r>
                        <a:rPr lang="fr-CA" sz="1200" dirty="0"/>
                        <a:t>Prévu</a:t>
                      </a:r>
                    </a:p>
                  </a:txBody>
                  <a:tcPr>
                    <a:solidFill>
                      <a:schemeClr val="accent1"/>
                    </a:solidFill>
                  </a:tcPr>
                </a:tc>
                <a:tc>
                  <a:txBody>
                    <a:bodyPr/>
                    <a:lstStyle/>
                    <a:p>
                      <a:pPr algn="l"/>
                      <a:r>
                        <a:rPr lang="fr-CA" sz="1200" dirty="0"/>
                        <a:t>Code personnalisé pour intégré un patron non standard</a:t>
                      </a:r>
                    </a:p>
                  </a:txBody>
                  <a:tcPr/>
                </a:tc>
                <a:extLst>
                  <a:ext uri="{0D108BD9-81ED-4DB2-BD59-A6C34878D82A}">
                    <a16:rowId xmlns:a16="http://schemas.microsoft.com/office/drawing/2014/main" val="3438510676"/>
                  </a:ext>
                </a:extLst>
              </a:tr>
              <a:tr h="419205">
                <a:tc>
                  <a:txBody>
                    <a:bodyPr/>
                    <a:lstStyle/>
                    <a:p>
                      <a:r>
                        <a:rPr lang="fr-CA" sz="1200" dirty="0"/>
                        <a:t>OUT SYNC</a:t>
                      </a:r>
                    </a:p>
                  </a:txBody>
                  <a:tcPr/>
                </a:tc>
                <a:tc>
                  <a:txBody>
                    <a:bodyPr/>
                    <a:lstStyle/>
                    <a:p>
                      <a:r>
                        <a:rPr lang="fr-CA" sz="1200" dirty="0"/>
                        <a:t>Personnalisé</a:t>
                      </a:r>
                    </a:p>
                  </a:txBody>
                  <a:tcPr/>
                </a:tc>
                <a:tc>
                  <a:txBody>
                    <a:bodyPr/>
                    <a:lstStyle/>
                    <a:p>
                      <a:r>
                        <a:rPr lang="fr-CA" sz="1200" dirty="0"/>
                        <a:t>Camel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Prévu</a:t>
                      </a:r>
                    </a:p>
                  </a:txBody>
                  <a:tcPr>
                    <a:solidFill>
                      <a:schemeClr val="accent1"/>
                    </a:solidFill>
                  </a:tcPr>
                </a:tc>
                <a:tc>
                  <a:txBody>
                    <a:bodyPr/>
                    <a:lstStyle/>
                    <a:p>
                      <a:pPr algn="l"/>
                      <a:r>
                        <a:rPr lang="fr-CA" sz="1200" dirty="0"/>
                        <a:t>Code personnalisé pour intégré un patron non standard</a:t>
                      </a:r>
                    </a:p>
                  </a:txBody>
                  <a:tcPr/>
                </a:tc>
                <a:extLst>
                  <a:ext uri="{0D108BD9-81ED-4DB2-BD59-A6C34878D82A}">
                    <a16:rowId xmlns:a16="http://schemas.microsoft.com/office/drawing/2014/main" val="1224256"/>
                  </a:ext>
                </a:extLst>
              </a:tr>
              <a:tr h="419205">
                <a:tc>
                  <a:txBody>
                    <a:bodyPr/>
                    <a:lstStyle/>
                    <a:p>
                      <a:pPr algn="l"/>
                      <a:r>
                        <a:rPr lang="fr-CA" sz="1200" dirty="0"/>
                        <a:t>IN ASYNC</a:t>
                      </a:r>
                    </a:p>
                  </a:txBody>
                  <a:tcPr/>
                </a:tc>
                <a:tc>
                  <a:txBody>
                    <a:bodyPr/>
                    <a:lstStyle/>
                    <a:p>
                      <a:pPr algn="l"/>
                      <a:r>
                        <a:rPr lang="fr-CA" sz="1200" dirty="0"/>
                        <a:t>Personnalisé</a:t>
                      </a:r>
                    </a:p>
                  </a:txBody>
                  <a:tcPr/>
                </a:tc>
                <a:tc>
                  <a:txBody>
                    <a:bodyPr/>
                    <a:lstStyle/>
                    <a:p>
                      <a:pPr algn="l"/>
                      <a:r>
                        <a:rPr lang="fr-CA" sz="1200" dirty="0"/>
                        <a:t>Camel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N/A</a:t>
                      </a:r>
                    </a:p>
                  </a:txBody>
                  <a:tcPr/>
                </a:tc>
                <a:tc>
                  <a:txBody>
                    <a:bodyPr/>
                    <a:lstStyle/>
                    <a:p>
                      <a:pPr algn="l"/>
                      <a:r>
                        <a:rPr lang="fr-CA" sz="1200" dirty="0"/>
                        <a:t>Prévu</a:t>
                      </a:r>
                    </a:p>
                  </a:txBody>
                  <a:tcPr>
                    <a:solidFill>
                      <a:schemeClr val="accent1"/>
                    </a:solidFill>
                  </a:tcPr>
                </a:tc>
                <a:tc>
                  <a:txBody>
                    <a:bodyPr/>
                    <a:lstStyle/>
                    <a:p>
                      <a:pPr algn="l"/>
                      <a:r>
                        <a:rPr lang="fr-CA" sz="1200" dirty="0"/>
                        <a:t>Code personnalisé pour intégré un patron non standard</a:t>
                      </a:r>
                    </a:p>
                  </a:txBody>
                  <a:tcPr/>
                </a:tc>
                <a:extLst>
                  <a:ext uri="{0D108BD9-81ED-4DB2-BD59-A6C34878D82A}">
                    <a16:rowId xmlns:a16="http://schemas.microsoft.com/office/drawing/2014/main" val="3094529494"/>
                  </a:ext>
                </a:extLst>
              </a:tr>
              <a:tr h="419205">
                <a:tc>
                  <a:txBody>
                    <a:bodyPr/>
                    <a:lstStyle/>
                    <a:p>
                      <a:r>
                        <a:rPr lang="fr-CA" sz="1200" dirty="0"/>
                        <a:t>IN SYNC</a:t>
                      </a:r>
                    </a:p>
                  </a:txBody>
                  <a:tcPr/>
                </a:tc>
                <a:tc>
                  <a:txBody>
                    <a:bodyPr/>
                    <a:lstStyle/>
                    <a:p>
                      <a:r>
                        <a:rPr lang="fr-CA" sz="1200" dirty="0"/>
                        <a:t>Personnalisé</a:t>
                      </a:r>
                    </a:p>
                  </a:txBody>
                  <a:tcPr/>
                </a:tc>
                <a:tc>
                  <a:txBody>
                    <a:bodyPr/>
                    <a:lstStyle/>
                    <a:p>
                      <a:r>
                        <a:rPr lang="fr-CA" sz="1200" dirty="0"/>
                        <a:t>Camel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Prévu</a:t>
                      </a:r>
                    </a:p>
                  </a:txBody>
                  <a:tcPr>
                    <a:solidFill>
                      <a:schemeClr val="accent1"/>
                    </a:solidFill>
                  </a:tcPr>
                </a:tc>
                <a:tc>
                  <a:txBody>
                    <a:bodyPr/>
                    <a:lstStyle/>
                    <a:p>
                      <a:pPr algn="l"/>
                      <a:r>
                        <a:rPr lang="fr-CA" sz="1200" dirty="0"/>
                        <a:t>Code personnalisé pour intégré un patron non standard</a:t>
                      </a:r>
                    </a:p>
                  </a:txBody>
                  <a:tcPr/>
                </a:tc>
                <a:extLst>
                  <a:ext uri="{0D108BD9-81ED-4DB2-BD59-A6C34878D82A}">
                    <a16:rowId xmlns:a16="http://schemas.microsoft.com/office/drawing/2014/main" val="1629490792"/>
                  </a:ext>
                </a:extLst>
              </a:tr>
              <a:tr h="302681">
                <a:tc>
                  <a:txBody>
                    <a:bodyPr/>
                    <a:lstStyle/>
                    <a:p>
                      <a:r>
                        <a:rPr lang="fr-CA" sz="1200" dirty="0"/>
                        <a:t>INTER ASYNC</a:t>
                      </a:r>
                    </a:p>
                  </a:txBody>
                  <a:tcPr/>
                </a:tc>
                <a:tc>
                  <a:txBody>
                    <a:bodyPr/>
                    <a:lstStyle/>
                    <a:p>
                      <a:r>
                        <a:rPr lang="fr-CA" sz="1200" dirty="0"/>
                        <a:t>AMQP</a:t>
                      </a:r>
                    </a:p>
                  </a:txBody>
                  <a:tcPr/>
                </a:tc>
                <a:tc>
                  <a:txBody>
                    <a:bodyPr/>
                    <a:lstStyle/>
                    <a:p>
                      <a:r>
                        <a:rPr lang="fr-CA" sz="1200" dirty="0"/>
                        <a:t>1.0</a:t>
                      </a:r>
                    </a:p>
                  </a:txBody>
                  <a:tcPr/>
                </a:tc>
                <a:tc>
                  <a:txBody>
                    <a:bodyPr/>
                    <a:lstStyle/>
                    <a:p>
                      <a:r>
                        <a:rPr lang="fr-CA" sz="1200" dirty="0"/>
                        <a:t>Client </a:t>
                      </a:r>
                      <a:r>
                        <a:rPr lang="fr-CA" sz="1200" dirty="0" err="1"/>
                        <a:t>certificate</a:t>
                      </a:r>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Prêt pour la dev</a:t>
                      </a:r>
                    </a:p>
                  </a:txBody>
                  <a:tcPr>
                    <a:solidFill>
                      <a:srgbClr val="92D050"/>
                    </a:solidFill>
                  </a:tcPr>
                </a:tc>
                <a:tc>
                  <a:txBody>
                    <a:bodyPr/>
                    <a:lstStyle/>
                    <a:p>
                      <a:r>
                        <a:rPr lang="fr-CA" sz="1200" dirty="0"/>
                        <a:t>Patron de transport entre périmètre haute sécurité</a:t>
                      </a:r>
                    </a:p>
                  </a:txBody>
                  <a:tcPr/>
                </a:tc>
                <a:extLst>
                  <a:ext uri="{0D108BD9-81ED-4DB2-BD59-A6C34878D82A}">
                    <a16:rowId xmlns:a16="http://schemas.microsoft.com/office/drawing/2014/main" val="868850226"/>
                  </a:ext>
                </a:extLst>
              </a:tr>
              <a:tr h="302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INTER SYNC</a:t>
                      </a:r>
                    </a:p>
                  </a:txBody>
                  <a:tcPr/>
                </a:tc>
                <a:tc>
                  <a:txBody>
                    <a:bodyPr/>
                    <a:lstStyle/>
                    <a:p>
                      <a:r>
                        <a:rPr lang="fr-CA" sz="1200" dirty="0"/>
                        <a:t>HTTPS</a:t>
                      </a:r>
                    </a:p>
                  </a:txBody>
                  <a:tcPr/>
                </a:tc>
                <a:tc>
                  <a:txBody>
                    <a:bodyPr/>
                    <a:lstStyle/>
                    <a:p>
                      <a:r>
                        <a:rPr lang="fr-CA" sz="1200" dirty="0"/>
                        <a:t>JSON</a:t>
                      </a:r>
                    </a:p>
                  </a:txBody>
                  <a:tcPr/>
                </a:tc>
                <a:tc>
                  <a:txBody>
                    <a:bodyPr/>
                    <a:lstStyle/>
                    <a:p>
                      <a:r>
                        <a:rPr lang="fr-CA" sz="1200" dirty="0"/>
                        <a:t>Client </a:t>
                      </a:r>
                      <a:r>
                        <a:rPr lang="fr-CA" sz="1200" dirty="0" err="1"/>
                        <a:t>certificate</a:t>
                      </a:r>
                      <a:endParaRPr lang="fr-CA" sz="1200" dirty="0"/>
                    </a:p>
                    <a:p>
                      <a:r>
                        <a:rPr lang="fr-CA" sz="1200" dirty="0" err="1"/>
                        <a:t>OpenID</a:t>
                      </a:r>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Prévu</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Patron de transport entre périmètre haute sécurité</a:t>
                      </a:r>
                    </a:p>
                  </a:txBody>
                  <a:tcPr/>
                </a:tc>
                <a:extLst>
                  <a:ext uri="{0D108BD9-81ED-4DB2-BD59-A6C34878D82A}">
                    <a16:rowId xmlns:a16="http://schemas.microsoft.com/office/drawing/2014/main" val="642917316"/>
                  </a:ext>
                </a:extLst>
              </a:tr>
            </a:tbl>
          </a:graphicData>
        </a:graphic>
      </p:graphicFrame>
    </p:spTree>
    <p:extLst>
      <p:ext uri="{BB962C8B-B14F-4D97-AF65-F5344CB8AC3E}">
        <p14:creationId xmlns:p14="http://schemas.microsoft.com/office/powerpoint/2010/main" val="237870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11</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800" dirty="0" err="1">
                <a:solidFill>
                  <a:schemeClr val="bg1"/>
                </a:solidFill>
              </a:rPr>
              <a:t>Plateforme</a:t>
            </a:r>
            <a:r>
              <a:rPr lang="fr-CA" sz="2800" dirty="0">
                <a:solidFill>
                  <a:schemeClr val="bg1"/>
                </a:solidFill>
              </a:rPr>
              <a:t> de développement – Automatisations</a:t>
            </a:r>
          </a:p>
        </p:txBody>
      </p:sp>
      <p:sp>
        <p:nvSpPr>
          <p:cNvPr id="4" name="Rectangle 3">
            <a:extLst>
              <a:ext uri="{FF2B5EF4-FFF2-40B4-BE49-F238E27FC236}">
                <a16:creationId xmlns:a16="http://schemas.microsoft.com/office/drawing/2014/main" id="{94DC5076-D89C-45A3-AB4E-6B60F1A6BDE8}"/>
              </a:ext>
            </a:extLst>
          </p:cNvPr>
          <p:cNvSpPr/>
          <p:nvPr/>
        </p:nvSpPr>
        <p:spPr>
          <a:xfrm>
            <a:off x="233916" y="903408"/>
            <a:ext cx="8293395" cy="2123658"/>
          </a:xfrm>
          <a:prstGeom prst="rect">
            <a:avLst/>
          </a:prstGeom>
        </p:spPr>
        <p:txBody>
          <a:bodyPr wrap="square">
            <a:spAutoFit/>
          </a:bodyPr>
          <a:lstStyle/>
          <a:p>
            <a:pPr fontAlgn="base"/>
            <a:r>
              <a:rPr lang="fr-CA" b="1" dirty="0">
                <a:solidFill>
                  <a:srgbClr val="000000"/>
                </a:solidFill>
                <a:latin typeface="Calibri" panose="020F0502020204030204" pitchFamily="34" charset="0"/>
              </a:rPr>
              <a:t>Chaîne de livraison</a:t>
            </a:r>
            <a:endParaRPr lang="en-US" dirty="0">
              <a:solidFill>
                <a:srgbClr val="000000"/>
              </a:solidFill>
              <a:latin typeface="Segoe UI" panose="020B0502040204020203" pitchFamily="34" charset="0"/>
            </a:endParaRPr>
          </a:p>
          <a:p>
            <a:pPr fontAlgn="base"/>
            <a:r>
              <a:rPr lang="fr-CA" dirty="0">
                <a:solidFill>
                  <a:srgbClr val="000000"/>
                </a:solidFill>
                <a:latin typeface="Calibri" panose="020F0502020204030204" pitchFamily="34" charset="0"/>
              </a:rPr>
              <a:t>​</a:t>
            </a:r>
            <a:endParaRPr lang="fr-CA" dirty="0">
              <a:solidFill>
                <a:srgbClr val="000000"/>
              </a:solidFill>
              <a:latin typeface="Segoe UI" panose="020B0502040204020203" pitchFamily="34" charset="0"/>
            </a:endParaRPr>
          </a:p>
          <a:p>
            <a:pPr marL="285750" indent="-285750" fontAlgn="base">
              <a:buFont typeface="Wingdings" panose="05000000000000000000" pitchFamily="2" charset="2"/>
              <a:buChar char="q"/>
            </a:pPr>
            <a:r>
              <a:rPr lang="fr-CA" sz="1600" dirty="0">
                <a:solidFill>
                  <a:srgbClr val="000000"/>
                </a:solidFill>
                <a:latin typeface="Calibri" panose="020F0502020204030204" pitchFamily="34" charset="0"/>
              </a:rPr>
              <a:t>SIHQ fera parti des premiers à adopter la chaîne de livraison moderne lorsqu’elle sera disponible</a:t>
            </a:r>
            <a:endParaRPr lang="en-US" sz="1600" dirty="0">
              <a:solidFill>
                <a:srgbClr val="000000"/>
              </a:solidFill>
              <a:latin typeface="Arial" panose="020B0604020202020204" pitchFamily="34" charset="0"/>
            </a:endParaRPr>
          </a:p>
          <a:p>
            <a:pPr marL="285750" indent="-285750" fontAlgn="base">
              <a:buFont typeface="Wingdings" panose="05000000000000000000" pitchFamily="2" charset="2"/>
              <a:buChar char="q"/>
            </a:pPr>
            <a:r>
              <a:rPr lang="fr-CA" sz="1600" dirty="0">
                <a:solidFill>
                  <a:srgbClr val="000000"/>
                </a:solidFill>
                <a:latin typeface="Calibri" panose="020F0502020204030204" pitchFamily="34" charset="0"/>
              </a:rPr>
              <a:t>La chaîne de livraison actuelle se trouve sur </a:t>
            </a:r>
            <a:r>
              <a:rPr lang="fr-CA" sz="1600" dirty="0" err="1">
                <a:solidFill>
                  <a:srgbClr val="000000"/>
                </a:solidFill>
                <a:latin typeface="Calibri" panose="020F0502020204030204" pitchFamily="34" charset="0"/>
              </a:rPr>
              <a:t>Openshift</a:t>
            </a:r>
            <a:r>
              <a:rPr lang="fr-CA" sz="1600" dirty="0">
                <a:solidFill>
                  <a:srgbClr val="000000"/>
                </a:solidFill>
                <a:latin typeface="Calibri" panose="020F0502020204030204" pitchFamily="34" charset="0"/>
              </a:rPr>
              <a:t> 3.11 (Jenkins) et déploie sur les environnements </a:t>
            </a:r>
            <a:r>
              <a:rPr lang="fr-CA" sz="1600" dirty="0" err="1">
                <a:solidFill>
                  <a:srgbClr val="000000"/>
                </a:solidFill>
                <a:latin typeface="Calibri" panose="020F0502020204030204" pitchFamily="34" charset="0"/>
              </a:rPr>
              <a:t>Openshift</a:t>
            </a:r>
            <a:r>
              <a:rPr lang="fr-CA" sz="1600" dirty="0">
                <a:solidFill>
                  <a:srgbClr val="000000"/>
                </a:solidFill>
                <a:latin typeface="Calibri" panose="020F0502020204030204" pitchFamily="34" charset="0"/>
              </a:rPr>
              <a:t> 4.X via </a:t>
            </a:r>
            <a:r>
              <a:rPr lang="fr-CA" sz="1600" dirty="0" err="1">
                <a:solidFill>
                  <a:srgbClr val="000000"/>
                </a:solidFill>
                <a:latin typeface="Calibri" panose="020F0502020204030204" pitchFamily="34" charset="0"/>
              </a:rPr>
              <a:t>Argo</a:t>
            </a:r>
            <a:r>
              <a:rPr lang="fr-CA" sz="1600" dirty="0">
                <a:solidFill>
                  <a:srgbClr val="000000"/>
                </a:solidFill>
                <a:latin typeface="Calibri" panose="020F0502020204030204" pitchFamily="34" charset="0"/>
              </a:rPr>
              <a:t> CD</a:t>
            </a:r>
          </a:p>
          <a:p>
            <a:pPr marL="285750" indent="-285750" fontAlgn="base">
              <a:buFont typeface="Wingdings" panose="05000000000000000000" pitchFamily="2" charset="2"/>
              <a:buChar char="q"/>
            </a:pPr>
            <a:r>
              <a:rPr lang="fr-CA" sz="1600" dirty="0">
                <a:solidFill>
                  <a:srgbClr val="000000"/>
                </a:solidFill>
                <a:latin typeface="Calibri" panose="020F0502020204030204" pitchFamily="34" charset="0"/>
              </a:rPr>
              <a:t>On a des pipelines automatisés pour nos </a:t>
            </a:r>
            <a:r>
              <a:rPr lang="fr-CA" sz="1600" dirty="0"/>
              <a:t>µService</a:t>
            </a:r>
            <a:r>
              <a:rPr lang="fr-CA" sz="1600" dirty="0">
                <a:solidFill>
                  <a:srgbClr val="000000"/>
                </a:solidFill>
                <a:latin typeface="Calibri" panose="020F0502020204030204" pitchFamily="34" charset="0"/>
              </a:rPr>
              <a:t> d’intégration et nos installations et approvisionnements de produits d’intégration</a:t>
            </a:r>
            <a:endParaRPr lang="en-US" sz="1600" dirty="0">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CA8E0422-EB23-4B92-A9E8-0B1030842577}"/>
              </a:ext>
            </a:extLst>
          </p:cNvPr>
          <p:cNvSpPr/>
          <p:nvPr/>
        </p:nvSpPr>
        <p:spPr>
          <a:xfrm>
            <a:off x="233916" y="3096183"/>
            <a:ext cx="8533638" cy="1908215"/>
          </a:xfrm>
          <a:prstGeom prst="rect">
            <a:avLst/>
          </a:prstGeom>
        </p:spPr>
        <p:txBody>
          <a:bodyPr wrap="square">
            <a:spAutoFit/>
          </a:bodyPr>
          <a:lstStyle/>
          <a:p>
            <a:pPr fontAlgn="base"/>
            <a:r>
              <a:rPr lang="fr-CA" b="1" dirty="0">
                <a:solidFill>
                  <a:srgbClr val="000000"/>
                </a:solidFill>
                <a:latin typeface="Calibri" panose="020F0502020204030204" pitchFamily="34" charset="0"/>
              </a:rPr>
              <a:t>Génération de code</a:t>
            </a:r>
          </a:p>
          <a:p>
            <a:pPr fontAlgn="base"/>
            <a:endParaRPr lang="fr-CA" b="1" dirty="0">
              <a:solidFill>
                <a:srgbClr val="000000"/>
              </a:solidFill>
              <a:latin typeface="Calibri" panose="020F0502020204030204" pitchFamily="34" charset="0"/>
            </a:endParaRPr>
          </a:p>
          <a:p>
            <a:pPr marL="285750" indent="-285750" fontAlgn="base">
              <a:buFont typeface="Wingdings" panose="05000000000000000000" pitchFamily="2" charset="2"/>
              <a:buChar char="q"/>
            </a:pPr>
            <a:r>
              <a:rPr lang="fr-CA" sz="1600" dirty="0">
                <a:solidFill>
                  <a:srgbClr val="000000"/>
                </a:solidFill>
                <a:latin typeface="Calibri" panose="020F0502020204030204" pitchFamily="34" charset="0"/>
              </a:rPr>
              <a:t>Générateur de code pour les </a:t>
            </a:r>
            <a:r>
              <a:rPr lang="fr-CA" sz="1600" dirty="0"/>
              <a:t>µService</a:t>
            </a:r>
            <a:r>
              <a:rPr lang="fr-CA" sz="1600" dirty="0">
                <a:solidFill>
                  <a:srgbClr val="000000"/>
                </a:solidFill>
                <a:latin typeface="Calibri" panose="020F0502020204030204" pitchFamily="34" charset="0"/>
              </a:rPr>
              <a:t> d’intégration</a:t>
            </a:r>
          </a:p>
          <a:p>
            <a:pPr marL="285750" indent="-285750" fontAlgn="base">
              <a:buFont typeface="Wingdings" panose="05000000000000000000" pitchFamily="2" charset="2"/>
              <a:buChar char="q"/>
            </a:pPr>
            <a:r>
              <a:rPr lang="fr-CA" sz="1600" dirty="0">
                <a:solidFill>
                  <a:srgbClr val="000000"/>
                </a:solidFill>
                <a:latin typeface="Calibri" panose="020F0502020204030204" pitchFamily="34" charset="0"/>
              </a:rPr>
              <a:t>Génération basée sur les options de saisies par le développeur et génère le code basé sur les librairies SIHQ et FA (Java avec le stack Camel)</a:t>
            </a:r>
          </a:p>
          <a:p>
            <a:pPr marL="285750" indent="-285750" fontAlgn="base">
              <a:buFont typeface="Wingdings" panose="05000000000000000000" pitchFamily="2" charset="2"/>
              <a:buChar char="q"/>
            </a:pPr>
            <a:r>
              <a:rPr lang="fr-CA" sz="1600" dirty="0">
                <a:solidFill>
                  <a:srgbClr val="000000"/>
                </a:solidFill>
                <a:latin typeface="Calibri" panose="020F0502020204030204" pitchFamily="34" charset="0"/>
              </a:rPr>
              <a:t>Création de projets </a:t>
            </a:r>
            <a:r>
              <a:rPr lang="fr-CA" sz="1600" dirty="0" err="1">
                <a:solidFill>
                  <a:srgbClr val="000000"/>
                </a:solidFill>
                <a:latin typeface="Calibri" panose="020F0502020204030204" pitchFamily="34" charset="0"/>
              </a:rPr>
              <a:t>Openshift</a:t>
            </a:r>
            <a:r>
              <a:rPr lang="fr-CA" sz="1600" dirty="0">
                <a:solidFill>
                  <a:srgbClr val="000000"/>
                </a:solidFill>
                <a:latin typeface="Calibri" panose="020F0502020204030204" pitchFamily="34" charset="0"/>
              </a:rPr>
              <a:t> également fourni par le générateur</a:t>
            </a:r>
            <a:endParaRPr lang="en-US" sz="1600" dirty="0">
              <a:solidFill>
                <a:srgbClr val="000000"/>
              </a:solidFill>
              <a:latin typeface="Segoe UI" panose="020B0502040204020203" pitchFamily="34" charset="0"/>
            </a:endParaRPr>
          </a:p>
          <a:p>
            <a:pPr fontAlgn="base"/>
            <a:r>
              <a:rPr lang="fr-CA" dirty="0">
                <a:solidFill>
                  <a:srgbClr val="000000"/>
                </a:solidFill>
                <a:latin typeface="Calibri" panose="020F0502020204030204" pitchFamily="34" charset="0"/>
              </a:rPr>
              <a:t>​</a:t>
            </a:r>
            <a:endParaRPr lang="fr-CA"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12525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12</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rmAutofit fontScale="90000"/>
          </a:bodyPr>
          <a:lstStyle/>
          <a:p>
            <a:pPr algn="l"/>
            <a:r>
              <a:rPr lang="fr-CA" dirty="0">
                <a:solidFill>
                  <a:schemeClr val="bg1"/>
                </a:solidFill>
              </a:rPr>
              <a:t>Produit d’intégration - API Gateway</a:t>
            </a:r>
          </a:p>
        </p:txBody>
      </p:sp>
      <p:sp>
        <p:nvSpPr>
          <p:cNvPr id="9" name="Rectangle 8">
            <a:extLst>
              <a:ext uri="{FF2B5EF4-FFF2-40B4-BE49-F238E27FC236}">
                <a16:creationId xmlns:a16="http://schemas.microsoft.com/office/drawing/2014/main" id="{13A32F4D-6C43-45EC-B20E-DAC908B8BA12}"/>
              </a:ext>
            </a:extLst>
          </p:cNvPr>
          <p:cNvSpPr/>
          <p:nvPr/>
        </p:nvSpPr>
        <p:spPr>
          <a:xfrm>
            <a:off x="2603802" y="3089609"/>
            <a:ext cx="2256114" cy="941573"/>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fr-CA" sz="1000">
                <a:solidFill>
                  <a:schemeClr val="tx1"/>
                </a:solidFill>
              </a:rPr>
              <a:t>CaaS</a:t>
            </a:r>
          </a:p>
        </p:txBody>
      </p:sp>
      <p:sp>
        <p:nvSpPr>
          <p:cNvPr id="10" name="Rectangle 9">
            <a:extLst>
              <a:ext uri="{FF2B5EF4-FFF2-40B4-BE49-F238E27FC236}">
                <a16:creationId xmlns:a16="http://schemas.microsoft.com/office/drawing/2014/main" id="{00821F01-0C5B-4AD7-A614-A8C19123075F}"/>
              </a:ext>
            </a:extLst>
          </p:cNvPr>
          <p:cNvSpPr/>
          <p:nvPr/>
        </p:nvSpPr>
        <p:spPr>
          <a:xfrm>
            <a:off x="2603802" y="1671831"/>
            <a:ext cx="2256114" cy="941573"/>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fr-CA" sz="1000">
                <a:solidFill>
                  <a:schemeClr val="tx1"/>
                </a:solidFill>
              </a:rPr>
              <a:t>CaaS</a:t>
            </a:r>
          </a:p>
        </p:txBody>
      </p:sp>
      <p:sp>
        <p:nvSpPr>
          <p:cNvPr id="11" name="Rectangle 10">
            <a:extLst>
              <a:ext uri="{FF2B5EF4-FFF2-40B4-BE49-F238E27FC236}">
                <a16:creationId xmlns:a16="http://schemas.microsoft.com/office/drawing/2014/main" id="{E71A1A8E-25CB-4BE4-B195-AEBB150DBB4C}"/>
              </a:ext>
            </a:extLst>
          </p:cNvPr>
          <p:cNvSpPr/>
          <p:nvPr/>
        </p:nvSpPr>
        <p:spPr>
          <a:xfrm>
            <a:off x="1178137" y="1176625"/>
            <a:ext cx="5040560" cy="309145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2" name="Image 11">
            <a:extLst>
              <a:ext uri="{FF2B5EF4-FFF2-40B4-BE49-F238E27FC236}">
                <a16:creationId xmlns:a16="http://schemas.microsoft.com/office/drawing/2014/main" id="{D5BDCFEA-4140-45D5-BA48-173B0743E9F9}"/>
              </a:ext>
            </a:extLst>
          </p:cNvPr>
          <p:cNvPicPr>
            <a:picLocks noChangeAspect="1"/>
          </p:cNvPicPr>
          <p:nvPr/>
        </p:nvPicPr>
        <p:blipFill>
          <a:blip r:embed="rId2"/>
          <a:stretch>
            <a:fillRect/>
          </a:stretch>
        </p:blipFill>
        <p:spPr>
          <a:xfrm>
            <a:off x="1122512" y="1102229"/>
            <a:ext cx="651479" cy="236531"/>
          </a:xfrm>
          <a:prstGeom prst="rect">
            <a:avLst/>
          </a:prstGeom>
        </p:spPr>
      </p:pic>
      <p:sp>
        <p:nvSpPr>
          <p:cNvPr id="13" name="Rectangle 12">
            <a:extLst>
              <a:ext uri="{FF2B5EF4-FFF2-40B4-BE49-F238E27FC236}">
                <a16:creationId xmlns:a16="http://schemas.microsoft.com/office/drawing/2014/main" id="{9A4CE0F2-2B09-4B48-88AB-7D2BC5987089}"/>
              </a:ext>
            </a:extLst>
          </p:cNvPr>
          <p:cNvSpPr/>
          <p:nvPr/>
        </p:nvSpPr>
        <p:spPr>
          <a:xfrm>
            <a:off x="1319653" y="1448882"/>
            <a:ext cx="3661558" cy="1239912"/>
          </a:xfrm>
          <a:prstGeom prst="rect">
            <a:avLst/>
          </a:prstGeom>
          <a:no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Zone de Périmètre Externe</a:t>
            </a:r>
          </a:p>
        </p:txBody>
      </p:sp>
      <p:sp>
        <p:nvSpPr>
          <p:cNvPr id="14" name="Rectangle 13">
            <a:extLst>
              <a:ext uri="{FF2B5EF4-FFF2-40B4-BE49-F238E27FC236}">
                <a16:creationId xmlns:a16="http://schemas.microsoft.com/office/drawing/2014/main" id="{4AB763C6-F264-4D34-8621-82D70509CAAA}"/>
              </a:ext>
            </a:extLst>
          </p:cNvPr>
          <p:cNvSpPr/>
          <p:nvPr/>
        </p:nvSpPr>
        <p:spPr>
          <a:xfrm>
            <a:off x="2643450" y="1712536"/>
            <a:ext cx="1239813" cy="828651"/>
          </a:xfrm>
          <a:prstGeom prst="rect">
            <a:avLst/>
          </a:prstGeom>
          <a:solidFill>
            <a:schemeClr val="accent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t>SIHQ</a:t>
            </a:r>
          </a:p>
        </p:txBody>
      </p:sp>
      <p:sp>
        <p:nvSpPr>
          <p:cNvPr id="15" name="Rectangle 14">
            <a:extLst>
              <a:ext uri="{FF2B5EF4-FFF2-40B4-BE49-F238E27FC236}">
                <a16:creationId xmlns:a16="http://schemas.microsoft.com/office/drawing/2014/main" id="{7911CBBB-75C0-465A-AAA9-927C535C518C}"/>
              </a:ext>
            </a:extLst>
          </p:cNvPr>
          <p:cNvSpPr/>
          <p:nvPr/>
        </p:nvSpPr>
        <p:spPr>
          <a:xfrm rot="5400000">
            <a:off x="1021865" y="2019986"/>
            <a:ext cx="954303" cy="23253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Pare-Feu</a:t>
            </a:r>
          </a:p>
        </p:txBody>
      </p:sp>
      <p:sp>
        <p:nvSpPr>
          <p:cNvPr id="16" name="Rectangle 15">
            <a:extLst>
              <a:ext uri="{FF2B5EF4-FFF2-40B4-BE49-F238E27FC236}">
                <a16:creationId xmlns:a16="http://schemas.microsoft.com/office/drawing/2014/main" id="{85B5E4A8-6CEC-41DD-B5EC-B20358380373}"/>
              </a:ext>
            </a:extLst>
          </p:cNvPr>
          <p:cNvSpPr/>
          <p:nvPr/>
        </p:nvSpPr>
        <p:spPr>
          <a:xfrm rot="5400000">
            <a:off x="1324379" y="2019987"/>
            <a:ext cx="954303" cy="23253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Anti DDoS</a:t>
            </a:r>
          </a:p>
        </p:txBody>
      </p:sp>
      <p:sp>
        <p:nvSpPr>
          <p:cNvPr id="17" name="Rectangle 16">
            <a:extLst>
              <a:ext uri="{FF2B5EF4-FFF2-40B4-BE49-F238E27FC236}">
                <a16:creationId xmlns:a16="http://schemas.microsoft.com/office/drawing/2014/main" id="{7A72018B-6627-4E0C-BFD1-8E475FE34B82}"/>
              </a:ext>
            </a:extLst>
          </p:cNvPr>
          <p:cNvSpPr/>
          <p:nvPr/>
        </p:nvSpPr>
        <p:spPr>
          <a:xfrm rot="5400000">
            <a:off x="1626893" y="2019987"/>
            <a:ext cx="954302" cy="23253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Bot Mitigation</a:t>
            </a:r>
          </a:p>
        </p:txBody>
      </p:sp>
      <p:sp>
        <p:nvSpPr>
          <p:cNvPr id="18" name="Rectangle 17">
            <a:extLst>
              <a:ext uri="{FF2B5EF4-FFF2-40B4-BE49-F238E27FC236}">
                <a16:creationId xmlns:a16="http://schemas.microsoft.com/office/drawing/2014/main" id="{C761913D-7164-42C3-A9DC-4C749E14C1CB}"/>
              </a:ext>
            </a:extLst>
          </p:cNvPr>
          <p:cNvSpPr/>
          <p:nvPr/>
        </p:nvSpPr>
        <p:spPr>
          <a:xfrm rot="5400000">
            <a:off x="1928476" y="2019985"/>
            <a:ext cx="954303" cy="23253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WAF</a:t>
            </a:r>
          </a:p>
        </p:txBody>
      </p:sp>
      <p:pic>
        <p:nvPicPr>
          <p:cNvPr id="19" name="Image 18">
            <a:extLst>
              <a:ext uri="{FF2B5EF4-FFF2-40B4-BE49-F238E27FC236}">
                <a16:creationId xmlns:a16="http://schemas.microsoft.com/office/drawing/2014/main" id="{864F9667-18DD-4868-990A-27251559C9E8}"/>
              </a:ext>
            </a:extLst>
          </p:cNvPr>
          <p:cNvPicPr>
            <a:picLocks noChangeAspect="1"/>
          </p:cNvPicPr>
          <p:nvPr/>
        </p:nvPicPr>
        <p:blipFill>
          <a:blip r:embed="rId3"/>
          <a:stretch>
            <a:fillRect/>
          </a:stretch>
        </p:blipFill>
        <p:spPr>
          <a:xfrm>
            <a:off x="291358" y="2407507"/>
            <a:ext cx="439748" cy="375188"/>
          </a:xfrm>
          <a:prstGeom prst="rect">
            <a:avLst/>
          </a:prstGeom>
        </p:spPr>
      </p:pic>
      <p:pic>
        <p:nvPicPr>
          <p:cNvPr id="20" name="Image 19">
            <a:extLst>
              <a:ext uri="{FF2B5EF4-FFF2-40B4-BE49-F238E27FC236}">
                <a16:creationId xmlns:a16="http://schemas.microsoft.com/office/drawing/2014/main" id="{90E3C917-AADE-4A19-BCF3-27923D3893B7}"/>
              </a:ext>
            </a:extLst>
          </p:cNvPr>
          <p:cNvPicPr>
            <a:picLocks noChangeAspect="1"/>
          </p:cNvPicPr>
          <p:nvPr/>
        </p:nvPicPr>
        <p:blipFill>
          <a:blip r:embed="rId4"/>
          <a:stretch>
            <a:fillRect/>
          </a:stretch>
        </p:blipFill>
        <p:spPr>
          <a:xfrm>
            <a:off x="390045" y="1491642"/>
            <a:ext cx="242374" cy="334917"/>
          </a:xfrm>
          <a:prstGeom prst="rect">
            <a:avLst/>
          </a:prstGeom>
        </p:spPr>
      </p:pic>
      <p:pic>
        <p:nvPicPr>
          <p:cNvPr id="21" name="Image 20">
            <a:extLst>
              <a:ext uri="{FF2B5EF4-FFF2-40B4-BE49-F238E27FC236}">
                <a16:creationId xmlns:a16="http://schemas.microsoft.com/office/drawing/2014/main" id="{74F1AAA4-8124-4B38-9C42-956D5B25A312}"/>
              </a:ext>
            </a:extLst>
          </p:cNvPr>
          <p:cNvPicPr>
            <a:picLocks noChangeAspect="1"/>
          </p:cNvPicPr>
          <p:nvPr/>
        </p:nvPicPr>
        <p:blipFill>
          <a:blip r:embed="rId5"/>
          <a:stretch>
            <a:fillRect/>
          </a:stretch>
        </p:blipFill>
        <p:spPr>
          <a:xfrm>
            <a:off x="338126" y="1989994"/>
            <a:ext cx="346212" cy="234531"/>
          </a:xfrm>
          <a:prstGeom prst="rect">
            <a:avLst/>
          </a:prstGeom>
        </p:spPr>
      </p:pic>
      <p:sp>
        <p:nvSpPr>
          <p:cNvPr id="22" name="Rectangle 21">
            <a:extLst>
              <a:ext uri="{FF2B5EF4-FFF2-40B4-BE49-F238E27FC236}">
                <a16:creationId xmlns:a16="http://schemas.microsoft.com/office/drawing/2014/main" id="{CCC5EF8B-B0E9-4A53-83B6-CCE299648AD5}"/>
              </a:ext>
            </a:extLst>
          </p:cNvPr>
          <p:cNvSpPr/>
          <p:nvPr/>
        </p:nvSpPr>
        <p:spPr>
          <a:xfrm>
            <a:off x="2727712" y="1956438"/>
            <a:ext cx="1047021" cy="473834"/>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dirty="0">
                <a:solidFill>
                  <a:schemeClr val="tx1"/>
                </a:solidFill>
              </a:rPr>
              <a:t>API Gateway mandataire</a:t>
            </a:r>
          </a:p>
        </p:txBody>
      </p:sp>
      <p:sp>
        <p:nvSpPr>
          <p:cNvPr id="23" name="Organigramme : Terminateur 22">
            <a:extLst>
              <a:ext uri="{FF2B5EF4-FFF2-40B4-BE49-F238E27FC236}">
                <a16:creationId xmlns:a16="http://schemas.microsoft.com/office/drawing/2014/main" id="{0EFF45F3-F8AC-4940-B1B5-3BFB8A0FEDAF}"/>
              </a:ext>
            </a:extLst>
          </p:cNvPr>
          <p:cNvSpPr/>
          <p:nvPr/>
        </p:nvSpPr>
        <p:spPr>
          <a:xfrm>
            <a:off x="4021662" y="2085343"/>
            <a:ext cx="793855" cy="216024"/>
          </a:xfrm>
          <a:prstGeom prst="flowChartTerminator">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Service</a:t>
            </a:r>
          </a:p>
        </p:txBody>
      </p:sp>
      <p:sp>
        <p:nvSpPr>
          <p:cNvPr id="24" name="Rectangle 23">
            <a:extLst>
              <a:ext uri="{FF2B5EF4-FFF2-40B4-BE49-F238E27FC236}">
                <a16:creationId xmlns:a16="http://schemas.microsoft.com/office/drawing/2014/main" id="{1B241709-B5FA-46CF-8610-8247CD994304}"/>
              </a:ext>
            </a:extLst>
          </p:cNvPr>
          <p:cNvSpPr/>
          <p:nvPr/>
        </p:nvSpPr>
        <p:spPr>
          <a:xfrm>
            <a:off x="5154201" y="1451027"/>
            <a:ext cx="894621" cy="550941"/>
          </a:xfrm>
          <a:prstGeom prst="rect">
            <a:avLst/>
          </a:prstGeom>
          <a:no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Identity</a:t>
            </a:r>
          </a:p>
          <a:p>
            <a:pPr algn="ctr"/>
            <a:r>
              <a:rPr lang="fr-CA" sz="1000">
                <a:solidFill>
                  <a:schemeClr val="tx1"/>
                </a:solidFill>
              </a:rPr>
              <a:t>Provider</a:t>
            </a:r>
          </a:p>
        </p:txBody>
      </p:sp>
      <p:sp>
        <p:nvSpPr>
          <p:cNvPr id="25" name="Rectangle 24">
            <a:extLst>
              <a:ext uri="{FF2B5EF4-FFF2-40B4-BE49-F238E27FC236}">
                <a16:creationId xmlns:a16="http://schemas.microsoft.com/office/drawing/2014/main" id="{B4E2F8AD-82DA-4E50-AA9B-5FAD12239AE9}"/>
              </a:ext>
            </a:extLst>
          </p:cNvPr>
          <p:cNvSpPr/>
          <p:nvPr/>
        </p:nvSpPr>
        <p:spPr>
          <a:xfrm>
            <a:off x="1319653" y="2867587"/>
            <a:ext cx="3661558" cy="1239912"/>
          </a:xfrm>
          <a:prstGeom prst="rect">
            <a:avLst/>
          </a:prstGeom>
          <a:no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Zone Applicative</a:t>
            </a:r>
          </a:p>
        </p:txBody>
      </p:sp>
      <p:sp>
        <p:nvSpPr>
          <p:cNvPr id="26" name="Rectangle 25">
            <a:extLst>
              <a:ext uri="{FF2B5EF4-FFF2-40B4-BE49-F238E27FC236}">
                <a16:creationId xmlns:a16="http://schemas.microsoft.com/office/drawing/2014/main" id="{8241EA9F-71BA-473C-97BE-AAA74EF326EF}"/>
              </a:ext>
            </a:extLst>
          </p:cNvPr>
          <p:cNvSpPr/>
          <p:nvPr/>
        </p:nvSpPr>
        <p:spPr>
          <a:xfrm>
            <a:off x="2651558" y="3121437"/>
            <a:ext cx="1239813" cy="828651"/>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t>SIHQ</a:t>
            </a:r>
          </a:p>
        </p:txBody>
      </p:sp>
      <p:sp>
        <p:nvSpPr>
          <p:cNvPr id="27" name="Rectangle 26">
            <a:extLst>
              <a:ext uri="{FF2B5EF4-FFF2-40B4-BE49-F238E27FC236}">
                <a16:creationId xmlns:a16="http://schemas.microsoft.com/office/drawing/2014/main" id="{671326A4-D7EC-458B-9436-DA1C286F4F71}"/>
              </a:ext>
            </a:extLst>
          </p:cNvPr>
          <p:cNvSpPr/>
          <p:nvPr/>
        </p:nvSpPr>
        <p:spPr>
          <a:xfrm>
            <a:off x="2727712" y="3375143"/>
            <a:ext cx="1047021" cy="473834"/>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dirty="0">
                <a:solidFill>
                  <a:schemeClr val="tx1"/>
                </a:solidFill>
              </a:rPr>
              <a:t>API Gateway applicatif</a:t>
            </a:r>
          </a:p>
        </p:txBody>
      </p:sp>
      <p:sp>
        <p:nvSpPr>
          <p:cNvPr id="28" name="Organigramme : Terminateur 27">
            <a:extLst>
              <a:ext uri="{FF2B5EF4-FFF2-40B4-BE49-F238E27FC236}">
                <a16:creationId xmlns:a16="http://schemas.microsoft.com/office/drawing/2014/main" id="{A725F11A-B68F-4FC3-AC5C-A7E6E6063EAA}"/>
              </a:ext>
            </a:extLst>
          </p:cNvPr>
          <p:cNvSpPr/>
          <p:nvPr/>
        </p:nvSpPr>
        <p:spPr>
          <a:xfrm>
            <a:off x="4009522" y="3368684"/>
            <a:ext cx="793855" cy="216024"/>
          </a:xfrm>
          <a:prstGeom prst="flowChartTerminator">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Service</a:t>
            </a:r>
          </a:p>
        </p:txBody>
      </p:sp>
      <p:sp>
        <p:nvSpPr>
          <p:cNvPr id="29" name="Organigramme : Terminateur 28">
            <a:extLst>
              <a:ext uri="{FF2B5EF4-FFF2-40B4-BE49-F238E27FC236}">
                <a16:creationId xmlns:a16="http://schemas.microsoft.com/office/drawing/2014/main" id="{F5388BAC-0A15-4A88-A1A2-38BDC2C69551}"/>
              </a:ext>
            </a:extLst>
          </p:cNvPr>
          <p:cNvSpPr/>
          <p:nvPr/>
        </p:nvSpPr>
        <p:spPr>
          <a:xfrm>
            <a:off x="4009522" y="3626069"/>
            <a:ext cx="793855" cy="216024"/>
          </a:xfrm>
          <a:prstGeom prst="flowChartTerminator">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Service</a:t>
            </a:r>
          </a:p>
        </p:txBody>
      </p:sp>
      <p:cxnSp>
        <p:nvCxnSpPr>
          <p:cNvPr id="30" name="Connecteur : en angle 29">
            <a:extLst>
              <a:ext uri="{FF2B5EF4-FFF2-40B4-BE49-F238E27FC236}">
                <a16:creationId xmlns:a16="http://schemas.microsoft.com/office/drawing/2014/main" id="{BD4BEB94-EA89-4303-95FD-C98D13E7FA12}"/>
              </a:ext>
            </a:extLst>
          </p:cNvPr>
          <p:cNvCxnSpPr>
            <a:cxnSpLocks/>
            <a:stCxn id="22" idx="0"/>
          </p:cNvCxnSpPr>
          <p:nvPr/>
        </p:nvCxnSpPr>
        <p:spPr>
          <a:xfrm rot="5400000" flipH="1" flipV="1">
            <a:off x="4164715" y="970730"/>
            <a:ext cx="72217" cy="1899201"/>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01249AE-70C7-49F0-96D7-DCD03D98FCF6}"/>
              </a:ext>
            </a:extLst>
          </p:cNvPr>
          <p:cNvCxnSpPr>
            <a:cxnSpLocks/>
            <a:stCxn id="22" idx="2"/>
            <a:endCxn id="27" idx="0"/>
          </p:cNvCxnSpPr>
          <p:nvPr/>
        </p:nvCxnSpPr>
        <p:spPr>
          <a:xfrm>
            <a:off x="3251223" y="2430272"/>
            <a:ext cx="0" cy="944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Légende : encadrée à une bordure 31">
            <a:extLst>
              <a:ext uri="{FF2B5EF4-FFF2-40B4-BE49-F238E27FC236}">
                <a16:creationId xmlns:a16="http://schemas.microsoft.com/office/drawing/2014/main" id="{36348126-46E2-4688-8CD1-4196B9DC90DB}"/>
              </a:ext>
            </a:extLst>
          </p:cNvPr>
          <p:cNvSpPr/>
          <p:nvPr/>
        </p:nvSpPr>
        <p:spPr>
          <a:xfrm>
            <a:off x="6391687" y="1176625"/>
            <a:ext cx="2471589" cy="2192059"/>
          </a:xfrm>
          <a:prstGeom prst="accentBorderCallout1">
            <a:avLst>
              <a:gd name="adj1" fmla="val 63468"/>
              <a:gd name="adj2" fmla="val -1450"/>
              <a:gd name="adj3" fmla="val 53512"/>
              <a:gd name="adj4" fmla="val -100885"/>
            </a:avLst>
          </a:prstGeom>
          <a:solidFill>
            <a:schemeClr val="accent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CA" sz="1000" dirty="0">
                <a:solidFill>
                  <a:schemeClr val="bg1"/>
                </a:solidFill>
              </a:rPr>
              <a:t>Ne remplace pas les services de sécurité comme le Pare-Feu ou le WAF, mais permet les </a:t>
            </a:r>
            <a:r>
              <a:rPr lang="fr-CA" sz="1000" b="1" dirty="0">
                <a:solidFill>
                  <a:schemeClr val="bg1"/>
                </a:solidFill>
              </a:rPr>
              <a:t>contrôles de sécurité </a:t>
            </a:r>
            <a:r>
              <a:rPr lang="fr-CA" sz="1000" dirty="0">
                <a:solidFill>
                  <a:schemeClr val="bg1"/>
                </a:solidFill>
              </a:rPr>
              <a:t>suivants:</a:t>
            </a:r>
          </a:p>
          <a:p>
            <a:pPr marL="171450" indent="-171450">
              <a:buFontTx/>
              <a:buChar char="-"/>
            </a:pPr>
            <a:r>
              <a:rPr lang="fr-CA" sz="1000" dirty="0">
                <a:solidFill>
                  <a:schemeClr val="bg1"/>
                </a:solidFill>
              </a:rPr>
              <a:t>Validation de l’authentification</a:t>
            </a:r>
          </a:p>
          <a:p>
            <a:pPr marL="171450" indent="-171450">
              <a:buFontTx/>
              <a:buChar char="-"/>
            </a:pPr>
            <a:r>
              <a:rPr lang="fr-CA" sz="1000" dirty="0">
                <a:solidFill>
                  <a:schemeClr val="bg1"/>
                </a:solidFill>
              </a:rPr>
              <a:t>Validation des autorisations</a:t>
            </a:r>
          </a:p>
          <a:p>
            <a:pPr marL="171450" indent="-171450">
              <a:buFontTx/>
              <a:buChar char="-"/>
            </a:pPr>
            <a:r>
              <a:rPr lang="fr-CA" sz="1000" dirty="0">
                <a:solidFill>
                  <a:schemeClr val="bg1"/>
                </a:solidFill>
              </a:rPr>
              <a:t>Validation des requêtes (Open API)</a:t>
            </a:r>
          </a:p>
          <a:p>
            <a:pPr marL="171450" indent="-171450">
              <a:buFontTx/>
              <a:buChar char="-"/>
            </a:pPr>
            <a:r>
              <a:rPr lang="fr-CA" sz="1000" dirty="0">
                <a:solidFill>
                  <a:schemeClr val="bg1"/>
                </a:solidFill>
              </a:rPr>
              <a:t>IP </a:t>
            </a:r>
            <a:r>
              <a:rPr lang="fr-CA" sz="1000" dirty="0" err="1">
                <a:solidFill>
                  <a:schemeClr val="bg1"/>
                </a:solidFill>
              </a:rPr>
              <a:t>Filtering</a:t>
            </a:r>
            <a:r>
              <a:rPr lang="fr-CA" sz="1000" dirty="0">
                <a:solidFill>
                  <a:schemeClr val="bg1"/>
                </a:solidFill>
              </a:rPr>
              <a:t> (Black/White Listings)</a:t>
            </a:r>
          </a:p>
          <a:p>
            <a:r>
              <a:rPr lang="fr-CA" sz="1000" dirty="0">
                <a:solidFill>
                  <a:schemeClr val="bg1"/>
                </a:solidFill>
              </a:rPr>
              <a:t>Autres fonctionnalités offertes:</a:t>
            </a:r>
          </a:p>
          <a:p>
            <a:pPr marL="171450" indent="-171450">
              <a:buFontTx/>
              <a:buChar char="-"/>
            </a:pPr>
            <a:r>
              <a:rPr lang="fr-CA" sz="1000" dirty="0" err="1">
                <a:solidFill>
                  <a:schemeClr val="bg1"/>
                </a:solidFill>
              </a:rPr>
              <a:t>Throttling</a:t>
            </a:r>
            <a:endParaRPr lang="fr-CA" sz="1000" dirty="0">
              <a:solidFill>
                <a:schemeClr val="bg1"/>
              </a:solidFill>
            </a:endParaRPr>
          </a:p>
          <a:p>
            <a:pPr marL="171450" indent="-171450">
              <a:buFontTx/>
              <a:buChar char="-"/>
            </a:pPr>
            <a:r>
              <a:rPr lang="fr-CA" sz="1000" dirty="0">
                <a:solidFill>
                  <a:schemeClr val="bg1"/>
                </a:solidFill>
              </a:rPr>
              <a:t>Routage</a:t>
            </a:r>
          </a:p>
        </p:txBody>
      </p:sp>
      <p:sp>
        <p:nvSpPr>
          <p:cNvPr id="33" name="Rectangle 32">
            <a:extLst>
              <a:ext uri="{FF2B5EF4-FFF2-40B4-BE49-F238E27FC236}">
                <a16:creationId xmlns:a16="http://schemas.microsoft.com/office/drawing/2014/main" id="{C6816DD1-CCA5-4606-9684-7AC02804E9AF}"/>
              </a:ext>
            </a:extLst>
          </p:cNvPr>
          <p:cNvSpPr/>
          <p:nvPr/>
        </p:nvSpPr>
        <p:spPr>
          <a:xfrm>
            <a:off x="1448252" y="3094081"/>
            <a:ext cx="1047021" cy="952642"/>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Système</a:t>
            </a:r>
          </a:p>
          <a:p>
            <a:pPr algn="ctr"/>
            <a:r>
              <a:rPr lang="fr-CA" sz="1000">
                <a:solidFill>
                  <a:schemeClr val="tx1"/>
                </a:solidFill>
              </a:rPr>
              <a:t>Patrimoine</a:t>
            </a:r>
          </a:p>
          <a:p>
            <a:pPr algn="ctr"/>
            <a:r>
              <a:rPr lang="fr-CA" sz="1000">
                <a:solidFill>
                  <a:schemeClr val="tx1"/>
                </a:solidFill>
              </a:rPr>
              <a:t>Monolithique</a:t>
            </a:r>
          </a:p>
        </p:txBody>
      </p:sp>
      <p:sp>
        <p:nvSpPr>
          <p:cNvPr id="34" name="Rectangle 33">
            <a:extLst>
              <a:ext uri="{FF2B5EF4-FFF2-40B4-BE49-F238E27FC236}">
                <a16:creationId xmlns:a16="http://schemas.microsoft.com/office/drawing/2014/main" id="{B6FE9875-8257-40EB-BD76-8E513CEDA403}"/>
              </a:ext>
            </a:extLst>
          </p:cNvPr>
          <p:cNvSpPr/>
          <p:nvPr/>
        </p:nvSpPr>
        <p:spPr>
          <a:xfrm>
            <a:off x="1534217" y="3748700"/>
            <a:ext cx="894621" cy="216024"/>
          </a:xfrm>
          <a:prstGeom prst="rect">
            <a:avLst/>
          </a:prstGeom>
          <a:no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API</a:t>
            </a:r>
          </a:p>
        </p:txBody>
      </p:sp>
      <p:cxnSp>
        <p:nvCxnSpPr>
          <p:cNvPr id="35" name="Connecteur : en angle 34">
            <a:extLst>
              <a:ext uri="{FF2B5EF4-FFF2-40B4-BE49-F238E27FC236}">
                <a16:creationId xmlns:a16="http://schemas.microsoft.com/office/drawing/2014/main" id="{C040724B-C35A-4ACB-8D28-C006B3839A33}"/>
              </a:ext>
            </a:extLst>
          </p:cNvPr>
          <p:cNvCxnSpPr>
            <a:stCxn id="20" idx="3"/>
            <a:endCxn id="15" idx="2"/>
          </p:cNvCxnSpPr>
          <p:nvPr/>
        </p:nvCxnSpPr>
        <p:spPr>
          <a:xfrm>
            <a:off x="632419" y="1659101"/>
            <a:ext cx="750329" cy="47715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 en angle 35">
            <a:extLst>
              <a:ext uri="{FF2B5EF4-FFF2-40B4-BE49-F238E27FC236}">
                <a16:creationId xmlns:a16="http://schemas.microsoft.com/office/drawing/2014/main" id="{31570B6A-69B9-495B-8154-CCDDE8AE2821}"/>
              </a:ext>
            </a:extLst>
          </p:cNvPr>
          <p:cNvCxnSpPr>
            <a:stCxn id="21" idx="3"/>
            <a:endCxn id="15" idx="2"/>
          </p:cNvCxnSpPr>
          <p:nvPr/>
        </p:nvCxnSpPr>
        <p:spPr>
          <a:xfrm>
            <a:off x="684338" y="2107260"/>
            <a:ext cx="698410" cy="2899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D6D34481-FD0C-4BAC-9C94-55A514F924E6}"/>
              </a:ext>
            </a:extLst>
          </p:cNvPr>
          <p:cNvCxnSpPr>
            <a:stCxn id="19" idx="3"/>
            <a:endCxn id="15" idx="2"/>
          </p:cNvCxnSpPr>
          <p:nvPr/>
        </p:nvCxnSpPr>
        <p:spPr>
          <a:xfrm flipV="1">
            <a:off x="731106" y="2136256"/>
            <a:ext cx="651642" cy="45884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E739EC80-3E1B-4307-B995-4D75E7ECA113}"/>
              </a:ext>
            </a:extLst>
          </p:cNvPr>
          <p:cNvCxnSpPr>
            <a:stCxn id="15" idx="0"/>
            <a:endCxn id="16" idx="2"/>
          </p:cNvCxnSpPr>
          <p:nvPr/>
        </p:nvCxnSpPr>
        <p:spPr>
          <a:xfrm>
            <a:off x="1615286" y="2136256"/>
            <a:ext cx="699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64C63427-5DC3-42F9-95DC-1A3C95E18D60}"/>
              </a:ext>
            </a:extLst>
          </p:cNvPr>
          <p:cNvCxnSpPr>
            <a:stCxn id="16" idx="0"/>
            <a:endCxn id="17" idx="2"/>
          </p:cNvCxnSpPr>
          <p:nvPr/>
        </p:nvCxnSpPr>
        <p:spPr>
          <a:xfrm flipV="1">
            <a:off x="1917800" y="2136256"/>
            <a:ext cx="6997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CFE61C36-5D92-497C-9014-2F2509859515}"/>
              </a:ext>
            </a:extLst>
          </p:cNvPr>
          <p:cNvCxnSpPr>
            <a:stCxn id="17" idx="0"/>
            <a:endCxn id="18" idx="2"/>
          </p:cNvCxnSpPr>
          <p:nvPr/>
        </p:nvCxnSpPr>
        <p:spPr>
          <a:xfrm flipV="1">
            <a:off x="2220313" y="2136255"/>
            <a:ext cx="6904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 en angle 40">
            <a:extLst>
              <a:ext uri="{FF2B5EF4-FFF2-40B4-BE49-F238E27FC236}">
                <a16:creationId xmlns:a16="http://schemas.microsoft.com/office/drawing/2014/main" id="{65231836-F271-4721-A44B-5111D1C4C007}"/>
              </a:ext>
            </a:extLst>
          </p:cNvPr>
          <p:cNvCxnSpPr>
            <a:stCxn id="18" idx="0"/>
            <a:endCxn id="22" idx="1"/>
          </p:cNvCxnSpPr>
          <p:nvPr/>
        </p:nvCxnSpPr>
        <p:spPr>
          <a:xfrm>
            <a:off x="2521897" y="2136255"/>
            <a:ext cx="205815" cy="57100"/>
          </a:xfrm>
          <a:prstGeom prst="bentConnector5">
            <a:avLst>
              <a:gd name="adj1" fmla="val 43371"/>
              <a:gd name="adj2" fmla="val 61186"/>
              <a:gd name="adj3" fmla="val 43936"/>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 en angle 41">
            <a:extLst>
              <a:ext uri="{FF2B5EF4-FFF2-40B4-BE49-F238E27FC236}">
                <a16:creationId xmlns:a16="http://schemas.microsoft.com/office/drawing/2014/main" id="{A0F1E8E5-D87D-4104-8C31-5A33ECA67A51}"/>
              </a:ext>
            </a:extLst>
          </p:cNvPr>
          <p:cNvCxnSpPr>
            <a:stCxn id="27" idx="3"/>
            <a:endCxn id="28" idx="1"/>
          </p:cNvCxnSpPr>
          <p:nvPr/>
        </p:nvCxnSpPr>
        <p:spPr>
          <a:xfrm flipV="1">
            <a:off x="3774733" y="3476696"/>
            <a:ext cx="234789" cy="13536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 en angle 42">
            <a:extLst>
              <a:ext uri="{FF2B5EF4-FFF2-40B4-BE49-F238E27FC236}">
                <a16:creationId xmlns:a16="http://schemas.microsoft.com/office/drawing/2014/main" id="{9A7F8BE1-3AA9-470C-9A69-14758C532E77}"/>
              </a:ext>
            </a:extLst>
          </p:cNvPr>
          <p:cNvCxnSpPr>
            <a:stCxn id="27" idx="1"/>
            <a:endCxn id="34" idx="3"/>
          </p:cNvCxnSpPr>
          <p:nvPr/>
        </p:nvCxnSpPr>
        <p:spPr>
          <a:xfrm rot="10800000" flipV="1">
            <a:off x="2428838" y="3612060"/>
            <a:ext cx="298874" cy="24465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 en angle 43">
            <a:extLst>
              <a:ext uri="{FF2B5EF4-FFF2-40B4-BE49-F238E27FC236}">
                <a16:creationId xmlns:a16="http://schemas.microsoft.com/office/drawing/2014/main" id="{F3989898-5707-439D-894D-891E2BC35326}"/>
              </a:ext>
            </a:extLst>
          </p:cNvPr>
          <p:cNvCxnSpPr>
            <a:cxnSpLocks/>
            <a:stCxn id="26" idx="2"/>
            <a:endCxn id="24" idx="2"/>
          </p:cNvCxnSpPr>
          <p:nvPr/>
        </p:nvCxnSpPr>
        <p:spPr>
          <a:xfrm rot="5400000" flipH="1" flipV="1">
            <a:off x="3462428" y="1811004"/>
            <a:ext cx="1948120" cy="2330047"/>
          </a:xfrm>
          <a:prstGeom prst="bentConnector3">
            <a:avLst>
              <a:gd name="adj1" fmla="val -11734"/>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452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13</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rmAutofit fontScale="90000"/>
          </a:bodyPr>
          <a:lstStyle/>
          <a:p>
            <a:pPr algn="l"/>
            <a:r>
              <a:rPr lang="fr-CA" dirty="0">
                <a:solidFill>
                  <a:schemeClr val="bg1"/>
                </a:solidFill>
              </a:rPr>
              <a:t>Produit d’intégration - Messagerie</a:t>
            </a:r>
          </a:p>
        </p:txBody>
      </p:sp>
      <p:sp>
        <p:nvSpPr>
          <p:cNvPr id="7" name="Rectangle 6">
            <a:extLst>
              <a:ext uri="{FF2B5EF4-FFF2-40B4-BE49-F238E27FC236}">
                <a16:creationId xmlns:a16="http://schemas.microsoft.com/office/drawing/2014/main" id="{076438BB-700E-472F-A9E2-9B47EBF387B1}"/>
              </a:ext>
            </a:extLst>
          </p:cNvPr>
          <p:cNvSpPr/>
          <p:nvPr/>
        </p:nvSpPr>
        <p:spPr>
          <a:xfrm>
            <a:off x="432992" y="2431391"/>
            <a:ext cx="1565547" cy="1172249"/>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CA" sz="1000">
                <a:solidFill>
                  <a:schemeClr val="tx1"/>
                </a:solidFill>
              </a:rPr>
              <a:t>CaaS</a:t>
            </a:r>
          </a:p>
        </p:txBody>
      </p:sp>
      <p:sp>
        <p:nvSpPr>
          <p:cNvPr id="8" name="Organigramme : Terminateur 7">
            <a:extLst>
              <a:ext uri="{FF2B5EF4-FFF2-40B4-BE49-F238E27FC236}">
                <a16:creationId xmlns:a16="http://schemas.microsoft.com/office/drawing/2014/main" id="{840B484D-D0BD-45CE-B5E6-C1962F3449A6}"/>
              </a:ext>
            </a:extLst>
          </p:cNvPr>
          <p:cNvSpPr/>
          <p:nvPr/>
        </p:nvSpPr>
        <p:spPr>
          <a:xfrm>
            <a:off x="525271" y="3025236"/>
            <a:ext cx="412121" cy="191329"/>
          </a:xfrm>
          <a:prstGeom prst="flowChartTerminator">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Svc</a:t>
            </a:r>
          </a:p>
        </p:txBody>
      </p:sp>
      <p:sp>
        <p:nvSpPr>
          <p:cNvPr id="9" name="Rectangle : coins arrondis 8">
            <a:extLst>
              <a:ext uri="{FF2B5EF4-FFF2-40B4-BE49-F238E27FC236}">
                <a16:creationId xmlns:a16="http://schemas.microsoft.com/office/drawing/2014/main" id="{BF893480-DE48-418C-8BD3-C719695598AA}"/>
              </a:ext>
            </a:extLst>
          </p:cNvPr>
          <p:cNvSpPr/>
          <p:nvPr/>
        </p:nvSpPr>
        <p:spPr>
          <a:xfrm>
            <a:off x="153162" y="843558"/>
            <a:ext cx="4274822" cy="335123"/>
          </a:xfrm>
          <a:prstGeom prst="roundRect">
            <a:avLst>
              <a:gd name="adj" fmla="val 23245"/>
            </a:avLst>
          </a:prstGeom>
        </p:spPr>
        <p:style>
          <a:lnRef idx="2">
            <a:schemeClr val="lt1">
              <a:hueOff val="0"/>
              <a:satOff val="0"/>
              <a:lumOff val="0"/>
              <a:alphaOff val="0"/>
            </a:schemeClr>
          </a:lnRef>
          <a:fillRef idx="1">
            <a:schemeClr val="accent4">
              <a:alpha val="90000"/>
              <a:hueOff val="0"/>
              <a:satOff val="0"/>
              <a:lumOff val="0"/>
              <a:alphaOff val="0"/>
            </a:schemeClr>
          </a:fillRef>
          <a:effectRef idx="0">
            <a:schemeClr val="accent4">
              <a:alpha val="90000"/>
              <a:hueOff val="0"/>
              <a:satOff val="0"/>
              <a:lumOff val="0"/>
              <a:alphaOff val="0"/>
            </a:schemeClr>
          </a:effectRef>
          <a:fontRef idx="minor">
            <a:schemeClr val="lt1"/>
          </a:fontRef>
        </p:style>
        <p:txBody>
          <a:bodyPr/>
          <a:lstStyle/>
          <a:p>
            <a:pPr algn="ctr"/>
            <a:r>
              <a:rPr lang="fr-CA" sz="1200"/>
              <a:t>Offre une garantie de livraison</a:t>
            </a:r>
          </a:p>
        </p:txBody>
      </p:sp>
      <p:sp>
        <p:nvSpPr>
          <p:cNvPr id="10" name="Rectangle : coins arrondis 9">
            <a:extLst>
              <a:ext uri="{FF2B5EF4-FFF2-40B4-BE49-F238E27FC236}">
                <a16:creationId xmlns:a16="http://schemas.microsoft.com/office/drawing/2014/main" id="{4B50061D-F0B0-4720-89BC-2E582AD9733D}"/>
              </a:ext>
            </a:extLst>
          </p:cNvPr>
          <p:cNvSpPr/>
          <p:nvPr/>
        </p:nvSpPr>
        <p:spPr>
          <a:xfrm>
            <a:off x="4694314" y="843558"/>
            <a:ext cx="4274822" cy="335123"/>
          </a:xfrm>
          <a:prstGeom prst="roundRect">
            <a:avLst>
              <a:gd name="adj" fmla="val 23245"/>
            </a:avLst>
          </a:prstGeom>
        </p:spPr>
        <p:style>
          <a:lnRef idx="2">
            <a:schemeClr val="lt1">
              <a:hueOff val="0"/>
              <a:satOff val="0"/>
              <a:lumOff val="0"/>
              <a:alphaOff val="0"/>
            </a:schemeClr>
          </a:lnRef>
          <a:fillRef idx="1">
            <a:schemeClr val="accent4">
              <a:alpha val="90000"/>
              <a:hueOff val="0"/>
              <a:satOff val="0"/>
              <a:lumOff val="0"/>
              <a:alphaOff val="0"/>
            </a:schemeClr>
          </a:fillRef>
          <a:effectRef idx="0">
            <a:schemeClr val="accent4">
              <a:alpha val="90000"/>
              <a:hueOff val="0"/>
              <a:satOff val="0"/>
              <a:lumOff val="0"/>
              <a:alphaOff val="0"/>
            </a:schemeClr>
          </a:effectRef>
          <a:fontRef idx="minor">
            <a:schemeClr val="lt1"/>
          </a:fontRef>
        </p:style>
        <p:txBody>
          <a:bodyPr/>
          <a:lstStyle/>
          <a:p>
            <a:pPr algn="ctr"/>
            <a:r>
              <a:rPr lang="fr-CA" sz="1200"/>
              <a:t>Permet 1 émetteur N destinataires </a:t>
            </a:r>
          </a:p>
        </p:txBody>
      </p:sp>
      <p:sp>
        <p:nvSpPr>
          <p:cNvPr id="11" name="Rectangle 10">
            <a:extLst>
              <a:ext uri="{FF2B5EF4-FFF2-40B4-BE49-F238E27FC236}">
                <a16:creationId xmlns:a16="http://schemas.microsoft.com/office/drawing/2014/main" id="{58E33E7F-2C9C-4D2B-8B54-9EB607579359}"/>
              </a:ext>
            </a:extLst>
          </p:cNvPr>
          <p:cNvSpPr/>
          <p:nvPr/>
        </p:nvSpPr>
        <p:spPr>
          <a:xfrm>
            <a:off x="326793" y="2158270"/>
            <a:ext cx="1750155" cy="219548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dirty="0">
                <a:solidFill>
                  <a:schemeClr val="tx1"/>
                </a:solidFill>
              </a:rPr>
              <a:t>Domaine applicatif ABC</a:t>
            </a:r>
          </a:p>
        </p:txBody>
      </p:sp>
      <p:sp>
        <p:nvSpPr>
          <p:cNvPr id="12" name="Rectangle 11">
            <a:extLst>
              <a:ext uri="{FF2B5EF4-FFF2-40B4-BE49-F238E27FC236}">
                <a16:creationId xmlns:a16="http://schemas.microsoft.com/office/drawing/2014/main" id="{364E1B78-213D-4F66-8132-5C439A4405DA}"/>
              </a:ext>
            </a:extLst>
          </p:cNvPr>
          <p:cNvSpPr/>
          <p:nvPr/>
        </p:nvSpPr>
        <p:spPr>
          <a:xfrm>
            <a:off x="2559041" y="2158270"/>
            <a:ext cx="1750155" cy="219548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dirty="0">
                <a:solidFill>
                  <a:schemeClr val="tx1"/>
                </a:solidFill>
              </a:rPr>
              <a:t>Domaine applicatif DEF</a:t>
            </a:r>
          </a:p>
        </p:txBody>
      </p:sp>
      <p:sp>
        <p:nvSpPr>
          <p:cNvPr id="13" name="Rectangle 12">
            <a:extLst>
              <a:ext uri="{FF2B5EF4-FFF2-40B4-BE49-F238E27FC236}">
                <a16:creationId xmlns:a16="http://schemas.microsoft.com/office/drawing/2014/main" id="{8598581E-4FEC-4753-BDA5-7C90F557CADD}"/>
              </a:ext>
            </a:extLst>
          </p:cNvPr>
          <p:cNvSpPr/>
          <p:nvPr/>
        </p:nvSpPr>
        <p:spPr>
          <a:xfrm>
            <a:off x="228462" y="1995237"/>
            <a:ext cx="4191025" cy="248423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4" name="Image 13">
            <a:extLst>
              <a:ext uri="{FF2B5EF4-FFF2-40B4-BE49-F238E27FC236}">
                <a16:creationId xmlns:a16="http://schemas.microsoft.com/office/drawing/2014/main" id="{75CB33AD-19B5-4259-9B78-07B5AD66B582}"/>
              </a:ext>
            </a:extLst>
          </p:cNvPr>
          <p:cNvPicPr>
            <a:picLocks noChangeAspect="1"/>
          </p:cNvPicPr>
          <p:nvPr/>
        </p:nvPicPr>
        <p:blipFill>
          <a:blip r:embed="rId2"/>
          <a:stretch>
            <a:fillRect/>
          </a:stretch>
        </p:blipFill>
        <p:spPr>
          <a:xfrm>
            <a:off x="156427" y="1893188"/>
            <a:ext cx="651479" cy="236531"/>
          </a:xfrm>
          <a:prstGeom prst="rect">
            <a:avLst/>
          </a:prstGeom>
        </p:spPr>
      </p:pic>
      <p:sp>
        <p:nvSpPr>
          <p:cNvPr id="16" name="Rectangle 15">
            <a:extLst>
              <a:ext uri="{FF2B5EF4-FFF2-40B4-BE49-F238E27FC236}">
                <a16:creationId xmlns:a16="http://schemas.microsoft.com/office/drawing/2014/main" id="{44C2957B-DB24-4239-90AA-8708667A906D}"/>
              </a:ext>
            </a:extLst>
          </p:cNvPr>
          <p:cNvSpPr/>
          <p:nvPr/>
        </p:nvSpPr>
        <p:spPr>
          <a:xfrm>
            <a:off x="1015802" y="2562141"/>
            <a:ext cx="883405" cy="731294"/>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t>SIHQ</a:t>
            </a:r>
          </a:p>
        </p:txBody>
      </p:sp>
      <p:sp>
        <p:nvSpPr>
          <p:cNvPr id="17" name="Rectangle 16">
            <a:extLst>
              <a:ext uri="{FF2B5EF4-FFF2-40B4-BE49-F238E27FC236}">
                <a16:creationId xmlns:a16="http://schemas.microsoft.com/office/drawing/2014/main" id="{D9B6C04C-716B-4906-9EE7-98D2FF5B7C42}"/>
              </a:ext>
            </a:extLst>
          </p:cNvPr>
          <p:cNvSpPr/>
          <p:nvPr/>
        </p:nvSpPr>
        <p:spPr>
          <a:xfrm>
            <a:off x="1099515" y="2799785"/>
            <a:ext cx="720080" cy="408580"/>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Message</a:t>
            </a:r>
          </a:p>
          <a:p>
            <a:pPr algn="ctr"/>
            <a:r>
              <a:rPr lang="fr-CA" sz="1000">
                <a:solidFill>
                  <a:schemeClr val="tx1"/>
                </a:solidFill>
              </a:rPr>
              <a:t>Broker</a:t>
            </a:r>
          </a:p>
        </p:txBody>
      </p:sp>
      <p:sp>
        <p:nvSpPr>
          <p:cNvPr id="18" name="Organigramme : Terminateur 17">
            <a:extLst>
              <a:ext uri="{FF2B5EF4-FFF2-40B4-BE49-F238E27FC236}">
                <a16:creationId xmlns:a16="http://schemas.microsoft.com/office/drawing/2014/main" id="{D25C28C1-7283-43C7-9CFC-EE3940A8FEC7}"/>
              </a:ext>
            </a:extLst>
          </p:cNvPr>
          <p:cNvSpPr/>
          <p:nvPr/>
        </p:nvSpPr>
        <p:spPr>
          <a:xfrm>
            <a:off x="523227" y="3293435"/>
            <a:ext cx="412121" cy="191329"/>
          </a:xfrm>
          <a:prstGeom prst="flowChartTerminator">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Svc</a:t>
            </a:r>
          </a:p>
        </p:txBody>
      </p:sp>
      <p:sp>
        <p:nvSpPr>
          <p:cNvPr id="19" name="Rectangle 18">
            <a:extLst>
              <a:ext uri="{FF2B5EF4-FFF2-40B4-BE49-F238E27FC236}">
                <a16:creationId xmlns:a16="http://schemas.microsoft.com/office/drawing/2014/main" id="{92B10F8B-D9D7-482C-99C2-2F25AFCE9C61}"/>
              </a:ext>
            </a:extLst>
          </p:cNvPr>
          <p:cNvSpPr/>
          <p:nvPr/>
        </p:nvSpPr>
        <p:spPr>
          <a:xfrm>
            <a:off x="2643429" y="2431391"/>
            <a:ext cx="1565547" cy="1172249"/>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fr-CA" sz="1000">
                <a:solidFill>
                  <a:schemeClr val="tx1"/>
                </a:solidFill>
              </a:rPr>
              <a:t>CaaS</a:t>
            </a:r>
          </a:p>
        </p:txBody>
      </p:sp>
      <p:sp>
        <p:nvSpPr>
          <p:cNvPr id="20" name="Organigramme : Terminateur 19">
            <a:extLst>
              <a:ext uri="{FF2B5EF4-FFF2-40B4-BE49-F238E27FC236}">
                <a16:creationId xmlns:a16="http://schemas.microsoft.com/office/drawing/2014/main" id="{81418317-E381-45BD-ACAF-7D9EFFBBFB2F}"/>
              </a:ext>
            </a:extLst>
          </p:cNvPr>
          <p:cNvSpPr/>
          <p:nvPr/>
        </p:nvSpPr>
        <p:spPr>
          <a:xfrm>
            <a:off x="3706991" y="3035830"/>
            <a:ext cx="412121" cy="191329"/>
          </a:xfrm>
          <a:prstGeom prst="flowChartTerminator">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Svc</a:t>
            </a:r>
          </a:p>
        </p:txBody>
      </p:sp>
      <p:sp>
        <p:nvSpPr>
          <p:cNvPr id="21" name="Rectangle 20">
            <a:extLst>
              <a:ext uri="{FF2B5EF4-FFF2-40B4-BE49-F238E27FC236}">
                <a16:creationId xmlns:a16="http://schemas.microsoft.com/office/drawing/2014/main" id="{C05FBDA2-1586-47A4-A28E-E0633EDEBE0A}"/>
              </a:ext>
            </a:extLst>
          </p:cNvPr>
          <p:cNvSpPr/>
          <p:nvPr/>
        </p:nvSpPr>
        <p:spPr>
          <a:xfrm>
            <a:off x="2749507" y="2562141"/>
            <a:ext cx="883405" cy="731294"/>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t>SIHQ</a:t>
            </a:r>
          </a:p>
        </p:txBody>
      </p:sp>
      <p:sp>
        <p:nvSpPr>
          <p:cNvPr id="22" name="Rectangle 21">
            <a:extLst>
              <a:ext uri="{FF2B5EF4-FFF2-40B4-BE49-F238E27FC236}">
                <a16:creationId xmlns:a16="http://schemas.microsoft.com/office/drawing/2014/main" id="{D737171A-E01E-454A-AE11-A289AF521A74}"/>
              </a:ext>
            </a:extLst>
          </p:cNvPr>
          <p:cNvSpPr/>
          <p:nvPr/>
        </p:nvSpPr>
        <p:spPr>
          <a:xfrm>
            <a:off x="2833220" y="2799785"/>
            <a:ext cx="720080" cy="408580"/>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Message</a:t>
            </a:r>
          </a:p>
          <a:p>
            <a:pPr algn="ctr"/>
            <a:r>
              <a:rPr lang="fr-CA" sz="1000">
                <a:solidFill>
                  <a:schemeClr val="tx1"/>
                </a:solidFill>
              </a:rPr>
              <a:t>Broker</a:t>
            </a:r>
          </a:p>
        </p:txBody>
      </p:sp>
      <p:sp>
        <p:nvSpPr>
          <p:cNvPr id="23" name="Organigramme : Terminateur 22">
            <a:extLst>
              <a:ext uri="{FF2B5EF4-FFF2-40B4-BE49-F238E27FC236}">
                <a16:creationId xmlns:a16="http://schemas.microsoft.com/office/drawing/2014/main" id="{7797AF26-C17F-47DE-97FD-AC06C3BD8531}"/>
              </a:ext>
            </a:extLst>
          </p:cNvPr>
          <p:cNvSpPr/>
          <p:nvPr/>
        </p:nvSpPr>
        <p:spPr>
          <a:xfrm>
            <a:off x="3704947" y="3304029"/>
            <a:ext cx="412121" cy="191329"/>
          </a:xfrm>
          <a:prstGeom prst="flowChartTerminator">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Svc</a:t>
            </a:r>
          </a:p>
        </p:txBody>
      </p:sp>
      <p:sp>
        <p:nvSpPr>
          <p:cNvPr id="24" name="Rectangle 23">
            <a:extLst>
              <a:ext uri="{FF2B5EF4-FFF2-40B4-BE49-F238E27FC236}">
                <a16:creationId xmlns:a16="http://schemas.microsoft.com/office/drawing/2014/main" id="{B734BBB9-52AD-4A09-8D19-C33CFA3EC935}"/>
              </a:ext>
            </a:extLst>
          </p:cNvPr>
          <p:cNvSpPr/>
          <p:nvPr/>
        </p:nvSpPr>
        <p:spPr>
          <a:xfrm>
            <a:off x="694306" y="3695163"/>
            <a:ext cx="895365" cy="562528"/>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dirty="0">
                <a:solidFill>
                  <a:schemeClr val="tx1"/>
                </a:solidFill>
              </a:rPr>
              <a:t>Système</a:t>
            </a:r>
          </a:p>
          <a:p>
            <a:pPr algn="ctr"/>
            <a:r>
              <a:rPr lang="fr-CA" sz="1000" dirty="0">
                <a:solidFill>
                  <a:schemeClr val="tx1"/>
                </a:solidFill>
              </a:rPr>
              <a:t>Patrimoine</a:t>
            </a:r>
          </a:p>
          <a:p>
            <a:pPr algn="ctr"/>
            <a:endParaRPr lang="fr-CA" sz="1000" dirty="0">
              <a:solidFill>
                <a:schemeClr val="tx1"/>
              </a:solidFill>
            </a:endParaRPr>
          </a:p>
        </p:txBody>
      </p:sp>
      <p:sp>
        <p:nvSpPr>
          <p:cNvPr id="25" name="Rectangle 24">
            <a:extLst>
              <a:ext uri="{FF2B5EF4-FFF2-40B4-BE49-F238E27FC236}">
                <a16:creationId xmlns:a16="http://schemas.microsoft.com/office/drawing/2014/main" id="{4FD10B95-4823-439A-BC6D-31A7B9143076}"/>
              </a:ext>
            </a:extLst>
          </p:cNvPr>
          <p:cNvSpPr/>
          <p:nvPr/>
        </p:nvSpPr>
        <p:spPr>
          <a:xfrm>
            <a:off x="2986435" y="3828788"/>
            <a:ext cx="1083034" cy="298818"/>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dirty="0">
                <a:solidFill>
                  <a:schemeClr val="tx1"/>
                </a:solidFill>
              </a:rPr>
              <a:t>Consommateur</a:t>
            </a:r>
          </a:p>
        </p:txBody>
      </p:sp>
      <p:sp>
        <p:nvSpPr>
          <p:cNvPr id="26" name="ZoneTexte 25">
            <a:extLst>
              <a:ext uri="{FF2B5EF4-FFF2-40B4-BE49-F238E27FC236}">
                <a16:creationId xmlns:a16="http://schemas.microsoft.com/office/drawing/2014/main" id="{FE19E310-589E-4950-B9BD-9E77436C6479}"/>
              </a:ext>
            </a:extLst>
          </p:cNvPr>
          <p:cNvSpPr txBox="1"/>
          <p:nvPr/>
        </p:nvSpPr>
        <p:spPr>
          <a:xfrm>
            <a:off x="153161" y="1152275"/>
            <a:ext cx="4274821" cy="553998"/>
          </a:xfrm>
          <a:prstGeom prst="rect">
            <a:avLst/>
          </a:prstGeom>
          <a:noFill/>
        </p:spPr>
        <p:txBody>
          <a:bodyPr wrap="square" rtlCol="0">
            <a:spAutoFit/>
          </a:bodyPr>
          <a:lstStyle/>
          <a:p>
            <a:pPr marL="285750" indent="-285750">
              <a:buFont typeface="Arial" panose="020B0604020202020204" pitchFamily="34" charset="0"/>
              <a:buChar char="•"/>
            </a:pPr>
            <a:r>
              <a:rPr lang="fr-CA" sz="1000" dirty="0"/>
              <a:t>Aligner sur des standards, dont </a:t>
            </a:r>
            <a:r>
              <a:rPr lang="fr-CA" sz="1000" b="1" dirty="0"/>
              <a:t>AMQP</a:t>
            </a:r>
            <a:r>
              <a:rPr lang="fr-CA" sz="1000" dirty="0"/>
              <a:t>.</a:t>
            </a:r>
          </a:p>
          <a:p>
            <a:pPr marL="285750" indent="-285750">
              <a:buFont typeface="Arial" panose="020B0604020202020204" pitchFamily="34" charset="0"/>
              <a:buChar char="•"/>
            </a:pPr>
            <a:r>
              <a:rPr lang="fr-CA" sz="1000" b="1" dirty="0"/>
              <a:t>Persistance locale avec bridge</a:t>
            </a:r>
            <a:r>
              <a:rPr lang="fr-CA" sz="1000" dirty="0"/>
              <a:t>, permettant une </a:t>
            </a:r>
            <a:r>
              <a:rPr lang="fr-CA" sz="1000" b="1" dirty="0"/>
              <a:t>garantie de livraison </a:t>
            </a:r>
            <a:r>
              <a:rPr lang="fr-CA" sz="1000" dirty="0"/>
              <a:t>au retour par exemple de </a:t>
            </a:r>
            <a:r>
              <a:rPr lang="fr-CA" sz="1000" b="1" dirty="0"/>
              <a:t>problèmes réseaux </a:t>
            </a:r>
            <a:r>
              <a:rPr lang="fr-CA" sz="1000" dirty="0"/>
              <a:t>ou d’un </a:t>
            </a:r>
            <a:r>
              <a:rPr lang="fr-CA" sz="1000" b="1" dirty="0"/>
              <a:t>confinement</a:t>
            </a:r>
            <a:r>
              <a:rPr lang="fr-CA" sz="1000" dirty="0"/>
              <a:t>.</a:t>
            </a:r>
          </a:p>
        </p:txBody>
      </p:sp>
      <p:cxnSp>
        <p:nvCxnSpPr>
          <p:cNvPr id="27" name="Connecteur : en angle 26">
            <a:extLst>
              <a:ext uri="{FF2B5EF4-FFF2-40B4-BE49-F238E27FC236}">
                <a16:creationId xmlns:a16="http://schemas.microsoft.com/office/drawing/2014/main" id="{3B0C5816-E8E4-489C-855C-C4488434D706}"/>
              </a:ext>
            </a:extLst>
          </p:cNvPr>
          <p:cNvCxnSpPr>
            <a:cxnSpLocks/>
            <a:stCxn id="24" idx="1"/>
            <a:endCxn id="18" idx="1"/>
          </p:cNvCxnSpPr>
          <p:nvPr/>
        </p:nvCxnSpPr>
        <p:spPr>
          <a:xfrm rot="10800000">
            <a:off x="523228" y="3389101"/>
            <a:ext cx="171079" cy="587327"/>
          </a:xfrm>
          <a:prstGeom prst="bentConnector3">
            <a:avLst>
              <a:gd name="adj1" fmla="val 2336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7967A55B-4CA4-42B7-8BC9-A2DA55725918}"/>
              </a:ext>
            </a:extLst>
          </p:cNvPr>
          <p:cNvCxnSpPr>
            <a:cxnSpLocks/>
          </p:cNvCxnSpPr>
          <p:nvPr/>
        </p:nvCxnSpPr>
        <p:spPr>
          <a:xfrm>
            <a:off x="1809963" y="2999069"/>
            <a:ext cx="101362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eur : en angle 28">
            <a:extLst>
              <a:ext uri="{FF2B5EF4-FFF2-40B4-BE49-F238E27FC236}">
                <a16:creationId xmlns:a16="http://schemas.microsoft.com/office/drawing/2014/main" id="{F150E8F9-D22F-49A2-92C7-1EDDE57E8F1A}"/>
              </a:ext>
            </a:extLst>
          </p:cNvPr>
          <p:cNvCxnSpPr>
            <a:cxnSpLocks/>
            <a:stCxn id="23" idx="2"/>
            <a:endCxn id="25" idx="0"/>
          </p:cNvCxnSpPr>
          <p:nvPr/>
        </p:nvCxnSpPr>
        <p:spPr>
          <a:xfrm rot="5400000">
            <a:off x="3552765" y="3470545"/>
            <a:ext cx="333430" cy="38305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D2D4C90-5D20-4220-AE07-5F35BDC68772}"/>
              </a:ext>
            </a:extLst>
          </p:cNvPr>
          <p:cNvSpPr/>
          <p:nvPr/>
        </p:nvSpPr>
        <p:spPr>
          <a:xfrm>
            <a:off x="6959158" y="3603714"/>
            <a:ext cx="1565547" cy="881630"/>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CA" sz="1000">
                <a:solidFill>
                  <a:schemeClr val="tx1"/>
                </a:solidFill>
              </a:rPr>
              <a:t>CaaS</a:t>
            </a:r>
          </a:p>
        </p:txBody>
      </p:sp>
      <p:sp>
        <p:nvSpPr>
          <p:cNvPr id="31" name="Rectangle 30">
            <a:extLst>
              <a:ext uri="{FF2B5EF4-FFF2-40B4-BE49-F238E27FC236}">
                <a16:creationId xmlns:a16="http://schemas.microsoft.com/office/drawing/2014/main" id="{6831FFD5-4327-454C-A4BC-BD5302ABC147}"/>
              </a:ext>
            </a:extLst>
          </p:cNvPr>
          <p:cNvSpPr/>
          <p:nvPr/>
        </p:nvSpPr>
        <p:spPr>
          <a:xfrm>
            <a:off x="4826634" y="3351315"/>
            <a:ext cx="1702119" cy="121892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dirty="0">
                <a:solidFill>
                  <a:schemeClr val="tx1"/>
                </a:solidFill>
              </a:rPr>
              <a:t>Patrimoine Entreprise</a:t>
            </a:r>
          </a:p>
        </p:txBody>
      </p:sp>
      <p:sp>
        <p:nvSpPr>
          <p:cNvPr id="32" name="Rectangle 31">
            <a:extLst>
              <a:ext uri="{FF2B5EF4-FFF2-40B4-BE49-F238E27FC236}">
                <a16:creationId xmlns:a16="http://schemas.microsoft.com/office/drawing/2014/main" id="{0CFF7BDA-5334-445B-8910-C1BD61848A71}"/>
              </a:ext>
            </a:extLst>
          </p:cNvPr>
          <p:cNvSpPr/>
          <p:nvPr/>
        </p:nvSpPr>
        <p:spPr>
          <a:xfrm>
            <a:off x="4728303" y="3153205"/>
            <a:ext cx="4191025" cy="153996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3" name="Rectangle 32">
            <a:extLst>
              <a:ext uri="{FF2B5EF4-FFF2-40B4-BE49-F238E27FC236}">
                <a16:creationId xmlns:a16="http://schemas.microsoft.com/office/drawing/2014/main" id="{098B639D-C67C-4B94-9A13-8E95441A6749}"/>
              </a:ext>
            </a:extLst>
          </p:cNvPr>
          <p:cNvSpPr/>
          <p:nvPr/>
        </p:nvSpPr>
        <p:spPr>
          <a:xfrm>
            <a:off x="7541968" y="3678518"/>
            <a:ext cx="883405" cy="720349"/>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t>SIHQ</a:t>
            </a:r>
          </a:p>
        </p:txBody>
      </p:sp>
      <p:sp>
        <p:nvSpPr>
          <p:cNvPr id="34" name="Rectangle 33">
            <a:extLst>
              <a:ext uri="{FF2B5EF4-FFF2-40B4-BE49-F238E27FC236}">
                <a16:creationId xmlns:a16="http://schemas.microsoft.com/office/drawing/2014/main" id="{1607FC95-6962-489D-9D32-98C953C0747A}"/>
              </a:ext>
            </a:extLst>
          </p:cNvPr>
          <p:cNvSpPr/>
          <p:nvPr/>
        </p:nvSpPr>
        <p:spPr>
          <a:xfrm>
            <a:off x="7631089" y="3923316"/>
            <a:ext cx="720080" cy="408580"/>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Message</a:t>
            </a:r>
          </a:p>
          <a:p>
            <a:pPr algn="ctr"/>
            <a:r>
              <a:rPr lang="fr-CA" sz="1000">
                <a:solidFill>
                  <a:schemeClr val="tx1"/>
                </a:solidFill>
              </a:rPr>
              <a:t>Broker</a:t>
            </a:r>
          </a:p>
        </p:txBody>
      </p:sp>
      <p:sp>
        <p:nvSpPr>
          <p:cNvPr id="35" name="Organigramme : Terminateur 34">
            <a:extLst>
              <a:ext uri="{FF2B5EF4-FFF2-40B4-BE49-F238E27FC236}">
                <a16:creationId xmlns:a16="http://schemas.microsoft.com/office/drawing/2014/main" id="{4FAC624A-C791-4F56-BE5C-E2E3FB0827BF}"/>
              </a:ext>
            </a:extLst>
          </p:cNvPr>
          <p:cNvSpPr/>
          <p:nvPr/>
        </p:nvSpPr>
        <p:spPr>
          <a:xfrm>
            <a:off x="7040603" y="4017983"/>
            <a:ext cx="412121" cy="191329"/>
          </a:xfrm>
          <a:prstGeom prst="flowChartTerminator">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000">
                <a:solidFill>
                  <a:schemeClr val="tx1"/>
                </a:solidFill>
              </a:rPr>
              <a:t>Svc</a:t>
            </a:r>
          </a:p>
        </p:txBody>
      </p:sp>
      <p:sp>
        <p:nvSpPr>
          <p:cNvPr id="36" name="Rectangle 35">
            <a:extLst>
              <a:ext uri="{FF2B5EF4-FFF2-40B4-BE49-F238E27FC236}">
                <a16:creationId xmlns:a16="http://schemas.microsoft.com/office/drawing/2014/main" id="{339BCBF3-FB88-453F-A6FB-14BB1EF7BA7B}"/>
              </a:ext>
            </a:extLst>
          </p:cNvPr>
          <p:cNvSpPr/>
          <p:nvPr/>
        </p:nvSpPr>
        <p:spPr>
          <a:xfrm>
            <a:off x="5230328" y="3698870"/>
            <a:ext cx="895365" cy="562528"/>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Système</a:t>
            </a:r>
          </a:p>
          <a:p>
            <a:pPr algn="ctr"/>
            <a:r>
              <a:rPr lang="fr-CA" sz="1000">
                <a:solidFill>
                  <a:schemeClr val="tx1"/>
                </a:solidFill>
              </a:rPr>
              <a:t>SCADA</a:t>
            </a:r>
          </a:p>
          <a:p>
            <a:pPr algn="ctr"/>
            <a:r>
              <a:rPr lang="fr-CA" sz="1000">
                <a:solidFill>
                  <a:schemeClr val="tx1"/>
                </a:solidFill>
              </a:rPr>
              <a:t>CED</a:t>
            </a:r>
          </a:p>
        </p:txBody>
      </p:sp>
      <p:cxnSp>
        <p:nvCxnSpPr>
          <p:cNvPr id="37" name="Connecteur droit 36">
            <a:extLst>
              <a:ext uri="{FF2B5EF4-FFF2-40B4-BE49-F238E27FC236}">
                <a16:creationId xmlns:a16="http://schemas.microsoft.com/office/drawing/2014/main" id="{85861ADE-EF79-4998-A5D5-66221BCD0738}"/>
              </a:ext>
            </a:extLst>
          </p:cNvPr>
          <p:cNvCxnSpPr>
            <a:cxnSpLocks/>
          </p:cNvCxnSpPr>
          <p:nvPr/>
        </p:nvCxnSpPr>
        <p:spPr>
          <a:xfrm>
            <a:off x="4570834" y="845190"/>
            <a:ext cx="0" cy="3922074"/>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8A7EDAA-2334-4FFC-85BD-BD98D9BA2B28}"/>
              </a:ext>
            </a:extLst>
          </p:cNvPr>
          <p:cNvSpPr/>
          <p:nvPr/>
        </p:nvSpPr>
        <p:spPr>
          <a:xfrm>
            <a:off x="6675132" y="3331937"/>
            <a:ext cx="2133601" cy="123506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Entreprise</a:t>
            </a:r>
          </a:p>
        </p:txBody>
      </p:sp>
      <p:pic>
        <p:nvPicPr>
          <p:cNvPr id="39" name="Image 38">
            <a:extLst>
              <a:ext uri="{FF2B5EF4-FFF2-40B4-BE49-F238E27FC236}">
                <a16:creationId xmlns:a16="http://schemas.microsoft.com/office/drawing/2014/main" id="{F960B7D0-7BDC-4589-BE64-4C7CC6ABF5F6}"/>
              </a:ext>
            </a:extLst>
          </p:cNvPr>
          <p:cNvPicPr>
            <a:picLocks noChangeAspect="1"/>
          </p:cNvPicPr>
          <p:nvPr/>
        </p:nvPicPr>
        <p:blipFill>
          <a:blip r:embed="rId2"/>
          <a:stretch>
            <a:fillRect/>
          </a:stretch>
        </p:blipFill>
        <p:spPr>
          <a:xfrm>
            <a:off x="4696143" y="3049920"/>
            <a:ext cx="651479" cy="236531"/>
          </a:xfrm>
          <a:prstGeom prst="rect">
            <a:avLst/>
          </a:prstGeom>
        </p:spPr>
      </p:pic>
      <p:sp>
        <p:nvSpPr>
          <p:cNvPr id="40" name="Rectangle 39">
            <a:extLst>
              <a:ext uri="{FF2B5EF4-FFF2-40B4-BE49-F238E27FC236}">
                <a16:creationId xmlns:a16="http://schemas.microsoft.com/office/drawing/2014/main" id="{29CC8FF6-AABA-4BC0-95A5-B56B13CA3E98}"/>
              </a:ext>
            </a:extLst>
          </p:cNvPr>
          <p:cNvSpPr/>
          <p:nvPr/>
        </p:nvSpPr>
        <p:spPr>
          <a:xfrm>
            <a:off x="4720663" y="1764185"/>
            <a:ext cx="2023864" cy="1165651"/>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AWS</a:t>
            </a:r>
          </a:p>
        </p:txBody>
      </p:sp>
      <p:sp>
        <p:nvSpPr>
          <p:cNvPr id="41" name="Rectangle 40">
            <a:extLst>
              <a:ext uri="{FF2B5EF4-FFF2-40B4-BE49-F238E27FC236}">
                <a16:creationId xmlns:a16="http://schemas.microsoft.com/office/drawing/2014/main" id="{36BADBBB-D921-4696-BC73-D017B14EFAD5}"/>
              </a:ext>
            </a:extLst>
          </p:cNvPr>
          <p:cNvSpPr/>
          <p:nvPr/>
        </p:nvSpPr>
        <p:spPr>
          <a:xfrm>
            <a:off x="6895464" y="1763748"/>
            <a:ext cx="2023864" cy="1165651"/>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Azure</a:t>
            </a:r>
          </a:p>
        </p:txBody>
      </p:sp>
      <p:sp>
        <p:nvSpPr>
          <p:cNvPr id="42" name="Rectangle 41">
            <a:extLst>
              <a:ext uri="{FF2B5EF4-FFF2-40B4-BE49-F238E27FC236}">
                <a16:creationId xmlns:a16="http://schemas.microsoft.com/office/drawing/2014/main" id="{2A1B92D1-C0EA-4352-9BE8-5F967866657B}"/>
              </a:ext>
            </a:extLst>
          </p:cNvPr>
          <p:cNvSpPr/>
          <p:nvPr/>
        </p:nvSpPr>
        <p:spPr>
          <a:xfrm>
            <a:off x="5773754" y="2113977"/>
            <a:ext cx="883405" cy="720349"/>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t>SIHQ</a:t>
            </a:r>
          </a:p>
        </p:txBody>
      </p:sp>
      <p:sp>
        <p:nvSpPr>
          <p:cNvPr id="43" name="Rectangle 42">
            <a:extLst>
              <a:ext uri="{FF2B5EF4-FFF2-40B4-BE49-F238E27FC236}">
                <a16:creationId xmlns:a16="http://schemas.microsoft.com/office/drawing/2014/main" id="{55DAD5AB-6E0F-495D-96F9-582476351AE5}"/>
              </a:ext>
            </a:extLst>
          </p:cNvPr>
          <p:cNvSpPr/>
          <p:nvPr/>
        </p:nvSpPr>
        <p:spPr>
          <a:xfrm>
            <a:off x="5848696" y="2349086"/>
            <a:ext cx="720080" cy="408580"/>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Message</a:t>
            </a:r>
          </a:p>
          <a:p>
            <a:pPr algn="ctr"/>
            <a:r>
              <a:rPr lang="fr-CA" sz="1000">
                <a:solidFill>
                  <a:schemeClr val="tx1"/>
                </a:solidFill>
              </a:rPr>
              <a:t>Broker</a:t>
            </a:r>
          </a:p>
        </p:txBody>
      </p:sp>
      <p:sp>
        <p:nvSpPr>
          <p:cNvPr id="44" name="Rectangle 43">
            <a:extLst>
              <a:ext uri="{FF2B5EF4-FFF2-40B4-BE49-F238E27FC236}">
                <a16:creationId xmlns:a16="http://schemas.microsoft.com/office/drawing/2014/main" id="{E4082548-3B46-493C-A946-16E5DC8B3B11}"/>
              </a:ext>
            </a:extLst>
          </p:cNvPr>
          <p:cNvSpPr/>
          <p:nvPr/>
        </p:nvSpPr>
        <p:spPr>
          <a:xfrm>
            <a:off x="6996274" y="2113977"/>
            <a:ext cx="883405" cy="720349"/>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dirty="0"/>
              <a:t>Azure AMQP</a:t>
            </a:r>
          </a:p>
        </p:txBody>
      </p:sp>
      <p:sp>
        <p:nvSpPr>
          <p:cNvPr id="45" name="Rectangle 44">
            <a:extLst>
              <a:ext uri="{FF2B5EF4-FFF2-40B4-BE49-F238E27FC236}">
                <a16:creationId xmlns:a16="http://schemas.microsoft.com/office/drawing/2014/main" id="{D6C07F46-BE45-40C8-B66D-52F697260A72}"/>
              </a:ext>
            </a:extLst>
          </p:cNvPr>
          <p:cNvSpPr/>
          <p:nvPr/>
        </p:nvSpPr>
        <p:spPr>
          <a:xfrm>
            <a:off x="7071216" y="2349086"/>
            <a:ext cx="720080" cy="408580"/>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Message</a:t>
            </a:r>
          </a:p>
          <a:p>
            <a:pPr algn="ctr"/>
            <a:r>
              <a:rPr lang="fr-CA" sz="1000">
                <a:solidFill>
                  <a:schemeClr val="tx1"/>
                </a:solidFill>
              </a:rPr>
              <a:t>Broker</a:t>
            </a:r>
          </a:p>
        </p:txBody>
      </p:sp>
      <p:sp>
        <p:nvSpPr>
          <p:cNvPr id="46" name="Rectangle 45">
            <a:extLst>
              <a:ext uri="{FF2B5EF4-FFF2-40B4-BE49-F238E27FC236}">
                <a16:creationId xmlns:a16="http://schemas.microsoft.com/office/drawing/2014/main" id="{9BD2D44F-946C-4C0C-A282-F7641ADF52A5}"/>
              </a:ext>
            </a:extLst>
          </p:cNvPr>
          <p:cNvSpPr/>
          <p:nvPr/>
        </p:nvSpPr>
        <p:spPr>
          <a:xfrm>
            <a:off x="4850131" y="2001859"/>
            <a:ext cx="794156" cy="435446"/>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Info</a:t>
            </a:r>
          </a:p>
          <a:p>
            <a:pPr algn="ctr"/>
            <a:r>
              <a:rPr lang="fr-CA" sz="1000">
                <a:solidFill>
                  <a:schemeClr val="tx1"/>
                </a:solidFill>
              </a:rPr>
              <a:t>Pannes</a:t>
            </a:r>
          </a:p>
        </p:txBody>
      </p:sp>
      <p:sp>
        <p:nvSpPr>
          <p:cNvPr id="47" name="Rectangle 46">
            <a:extLst>
              <a:ext uri="{FF2B5EF4-FFF2-40B4-BE49-F238E27FC236}">
                <a16:creationId xmlns:a16="http://schemas.microsoft.com/office/drawing/2014/main" id="{75287B5B-ADCC-4914-99F4-C586E538EDC5}"/>
              </a:ext>
            </a:extLst>
          </p:cNvPr>
          <p:cNvSpPr/>
          <p:nvPr/>
        </p:nvSpPr>
        <p:spPr>
          <a:xfrm>
            <a:off x="8002425" y="1995237"/>
            <a:ext cx="794156" cy="435446"/>
          </a:xfrm>
          <a:prstGeom prst="rect">
            <a:avLst/>
          </a:prstGeom>
          <a:solidFill>
            <a:schemeClr val="bg1"/>
          </a:solid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CA" sz="1000">
                <a:solidFill>
                  <a:schemeClr val="tx1"/>
                </a:solidFill>
              </a:rPr>
              <a:t>Fondation</a:t>
            </a:r>
          </a:p>
          <a:p>
            <a:pPr algn="ctr"/>
            <a:r>
              <a:rPr lang="fr-CA" sz="1000">
                <a:solidFill>
                  <a:schemeClr val="tx1"/>
                </a:solidFill>
              </a:rPr>
              <a:t>Analytique</a:t>
            </a:r>
          </a:p>
        </p:txBody>
      </p:sp>
      <p:cxnSp>
        <p:nvCxnSpPr>
          <p:cNvPr id="48" name="Connecteur : en angle 47">
            <a:extLst>
              <a:ext uri="{FF2B5EF4-FFF2-40B4-BE49-F238E27FC236}">
                <a16:creationId xmlns:a16="http://schemas.microsoft.com/office/drawing/2014/main" id="{F6822950-49E5-43D5-BCEC-4EFE4E441B07}"/>
              </a:ext>
            </a:extLst>
          </p:cNvPr>
          <p:cNvCxnSpPr>
            <a:stCxn id="36" idx="3"/>
            <a:endCxn id="35" idx="1"/>
          </p:cNvCxnSpPr>
          <p:nvPr/>
        </p:nvCxnSpPr>
        <p:spPr>
          <a:xfrm>
            <a:off x="6125693" y="3980134"/>
            <a:ext cx="914910" cy="13351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eur : en angle 48">
            <a:extLst>
              <a:ext uri="{FF2B5EF4-FFF2-40B4-BE49-F238E27FC236}">
                <a16:creationId xmlns:a16="http://schemas.microsoft.com/office/drawing/2014/main" id="{311DFA52-8E0C-4A42-B13F-2BA8D5DF22AF}"/>
              </a:ext>
            </a:extLst>
          </p:cNvPr>
          <p:cNvCxnSpPr>
            <a:stCxn id="35" idx="3"/>
            <a:endCxn id="34" idx="1"/>
          </p:cNvCxnSpPr>
          <p:nvPr/>
        </p:nvCxnSpPr>
        <p:spPr>
          <a:xfrm>
            <a:off x="7452724" y="4113648"/>
            <a:ext cx="178365" cy="139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 en angle 49">
            <a:extLst>
              <a:ext uri="{FF2B5EF4-FFF2-40B4-BE49-F238E27FC236}">
                <a16:creationId xmlns:a16="http://schemas.microsoft.com/office/drawing/2014/main" id="{2238D9EA-74D1-43AF-8360-A1B36CD9C23E}"/>
              </a:ext>
            </a:extLst>
          </p:cNvPr>
          <p:cNvCxnSpPr>
            <a:cxnSpLocks/>
            <a:stCxn id="34" idx="0"/>
            <a:endCxn id="43" idx="2"/>
          </p:cNvCxnSpPr>
          <p:nvPr/>
        </p:nvCxnSpPr>
        <p:spPr>
          <a:xfrm rot="16200000" flipV="1">
            <a:off x="6517108" y="2449294"/>
            <a:ext cx="1165650" cy="1782393"/>
          </a:xfrm>
          <a:prstGeom prst="bentConnector3">
            <a:avLst>
              <a:gd name="adj1" fmla="val 5747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eur : en angle 50">
            <a:extLst>
              <a:ext uri="{FF2B5EF4-FFF2-40B4-BE49-F238E27FC236}">
                <a16:creationId xmlns:a16="http://schemas.microsoft.com/office/drawing/2014/main" id="{930A2A00-CB11-44C4-8B13-A935FF8FF5F3}"/>
              </a:ext>
            </a:extLst>
          </p:cNvPr>
          <p:cNvCxnSpPr>
            <a:cxnSpLocks/>
            <a:stCxn id="34" idx="0"/>
            <a:endCxn id="44" idx="2"/>
          </p:cNvCxnSpPr>
          <p:nvPr/>
        </p:nvCxnSpPr>
        <p:spPr>
          <a:xfrm rot="16200000" flipV="1">
            <a:off x="7170058" y="3102245"/>
            <a:ext cx="1088990" cy="553152"/>
          </a:xfrm>
          <a:prstGeom prst="bentConnector3">
            <a:avLst>
              <a:gd name="adj1" fmla="val 6679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eur : en angle 51">
            <a:extLst>
              <a:ext uri="{FF2B5EF4-FFF2-40B4-BE49-F238E27FC236}">
                <a16:creationId xmlns:a16="http://schemas.microsoft.com/office/drawing/2014/main" id="{BFFD2A06-7DE6-464D-A4E2-027CC4A5EEB0}"/>
              </a:ext>
            </a:extLst>
          </p:cNvPr>
          <p:cNvCxnSpPr>
            <a:endCxn id="17" idx="2"/>
          </p:cNvCxnSpPr>
          <p:nvPr/>
        </p:nvCxnSpPr>
        <p:spPr>
          <a:xfrm flipV="1">
            <a:off x="935348" y="3208365"/>
            <a:ext cx="524207" cy="2039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70498549-3D9B-4E01-8DDC-ECBA450A57FB}"/>
              </a:ext>
            </a:extLst>
          </p:cNvPr>
          <p:cNvCxnSpPr>
            <a:stCxn id="22" idx="2"/>
            <a:endCxn id="23" idx="1"/>
          </p:cNvCxnSpPr>
          <p:nvPr/>
        </p:nvCxnSpPr>
        <p:spPr>
          <a:xfrm rot="16200000" flipH="1">
            <a:off x="3353439" y="3048185"/>
            <a:ext cx="191329" cy="51168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BCEFBDFF-1981-46CD-A18B-F7111B441E24}"/>
              </a:ext>
            </a:extLst>
          </p:cNvPr>
          <p:cNvCxnSpPr>
            <a:stCxn id="43" idx="1"/>
            <a:endCxn id="46" idx="2"/>
          </p:cNvCxnSpPr>
          <p:nvPr/>
        </p:nvCxnSpPr>
        <p:spPr>
          <a:xfrm rot="10800000">
            <a:off x="5247210" y="2437306"/>
            <a:ext cx="601487" cy="11607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 en angle 54">
            <a:extLst>
              <a:ext uri="{FF2B5EF4-FFF2-40B4-BE49-F238E27FC236}">
                <a16:creationId xmlns:a16="http://schemas.microsoft.com/office/drawing/2014/main" id="{C5AE357A-4E11-4EA8-92B6-50D71FFA80C1}"/>
              </a:ext>
            </a:extLst>
          </p:cNvPr>
          <p:cNvCxnSpPr>
            <a:stCxn id="45" idx="3"/>
            <a:endCxn id="47" idx="2"/>
          </p:cNvCxnSpPr>
          <p:nvPr/>
        </p:nvCxnSpPr>
        <p:spPr>
          <a:xfrm flipV="1">
            <a:off x="7791296" y="2430683"/>
            <a:ext cx="608207" cy="12269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444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14</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800" dirty="0">
                <a:solidFill>
                  <a:schemeClr val="bg1"/>
                </a:solidFill>
              </a:rPr>
              <a:t>Disponibilité de la </a:t>
            </a:r>
            <a:r>
              <a:rPr lang="fr-CA" sz="2800" dirty="0" err="1">
                <a:solidFill>
                  <a:schemeClr val="bg1"/>
                </a:solidFill>
              </a:rPr>
              <a:t>plateforme</a:t>
            </a:r>
            <a:r>
              <a:rPr lang="fr-CA" sz="2800" dirty="0">
                <a:solidFill>
                  <a:schemeClr val="bg1"/>
                </a:solidFill>
              </a:rPr>
              <a:t> SIHQ</a:t>
            </a:r>
          </a:p>
        </p:txBody>
      </p:sp>
      <p:sp>
        <p:nvSpPr>
          <p:cNvPr id="4" name="Rectangle 3">
            <a:extLst>
              <a:ext uri="{FF2B5EF4-FFF2-40B4-BE49-F238E27FC236}">
                <a16:creationId xmlns:a16="http://schemas.microsoft.com/office/drawing/2014/main" id="{B8059E56-C094-41A5-9723-A5515F7A2817}"/>
              </a:ext>
            </a:extLst>
          </p:cNvPr>
          <p:cNvSpPr/>
          <p:nvPr/>
        </p:nvSpPr>
        <p:spPr>
          <a:xfrm>
            <a:off x="211261" y="859430"/>
            <a:ext cx="8811326" cy="338554"/>
          </a:xfrm>
          <a:prstGeom prst="rect">
            <a:avLst/>
          </a:prstGeom>
        </p:spPr>
        <p:txBody>
          <a:bodyPr wrap="square">
            <a:spAutoFit/>
          </a:bodyPr>
          <a:lstStyle/>
          <a:p>
            <a:pPr lvl="0" eaLnBrk="0" fontAlgn="base" hangingPunct="0">
              <a:spcBef>
                <a:spcPct val="30000"/>
              </a:spcBef>
              <a:spcAft>
                <a:spcPct val="0"/>
              </a:spcAft>
              <a:buClr>
                <a:srgbClr val="FF9B00"/>
              </a:buClr>
              <a:tabLst>
                <a:tab pos="357188" algn="l"/>
              </a:tabLst>
              <a:defRPr/>
            </a:pPr>
            <a:r>
              <a:rPr lang="fr-CA" sz="1600" b="1" kern="0" dirty="0">
                <a:solidFill>
                  <a:srgbClr val="00264D"/>
                </a:solidFill>
                <a:latin typeface="Verdana"/>
              </a:rPr>
              <a:t>Les mises en place se font partout où il y a un cluster </a:t>
            </a:r>
            <a:r>
              <a:rPr lang="fr-CA" sz="1600" b="1" kern="0" dirty="0" err="1">
                <a:solidFill>
                  <a:srgbClr val="00264D"/>
                </a:solidFill>
                <a:latin typeface="Verdana"/>
              </a:rPr>
              <a:t>Openshift</a:t>
            </a:r>
            <a:r>
              <a:rPr lang="fr-CA" sz="1600" b="1" kern="0" dirty="0">
                <a:solidFill>
                  <a:srgbClr val="00264D"/>
                </a:solidFill>
                <a:latin typeface="Verdana"/>
              </a:rPr>
              <a:t> 4.X </a:t>
            </a:r>
          </a:p>
        </p:txBody>
      </p:sp>
      <p:graphicFrame>
        <p:nvGraphicFramePr>
          <p:cNvPr id="2" name="Tableau 2">
            <a:extLst>
              <a:ext uri="{FF2B5EF4-FFF2-40B4-BE49-F238E27FC236}">
                <a16:creationId xmlns:a16="http://schemas.microsoft.com/office/drawing/2014/main" id="{EE67EB62-5A64-4ADD-87B4-464808890E12}"/>
              </a:ext>
            </a:extLst>
          </p:cNvPr>
          <p:cNvGraphicFramePr>
            <a:graphicFrameLocks noGrp="1"/>
          </p:cNvGraphicFramePr>
          <p:nvPr>
            <p:extLst>
              <p:ext uri="{D42A27DB-BD31-4B8C-83A1-F6EECF244321}">
                <p14:modId xmlns:p14="http://schemas.microsoft.com/office/powerpoint/2010/main" val="2449217408"/>
              </p:ext>
            </p:extLst>
          </p:nvPr>
        </p:nvGraphicFramePr>
        <p:xfrm>
          <a:off x="269356" y="1266767"/>
          <a:ext cx="8695132" cy="2386652"/>
        </p:xfrm>
        <a:graphic>
          <a:graphicData uri="http://schemas.openxmlformats.org/drawingml/2006/table">
            <a:tbl>
              <a:tblPr firstRow="1" bandRow="1">
                <a:tableStyleId>{5C22544A-7EE6-4342-B048-85BDC9FD1C3A}</a:tableStyleId>
              </a:tblPr>
              <a:tblGrid>
                <a:gridCol w="2473842">
                  <a:extLst>
                    <a:ext uri="{9D8B030D-6E8A-4147-A177-3AD203B41FA5}">
                      <a16:colId xmlns:a16="http://schemas.microsoft.com/office/drawing/2014/main" val="4245212087"/>
                    </a:ext>
                  </a:extLst>
                </a:gridCol>
                <a:gridCol w="2126512">
                  <a:extLst>
                    <a:ext uri="{9D8B030D-6E8A-4147-A177-3AD203B41FA5}">
                      <a16:colId xmlns:a16="http://schemas.microsoft.com/office/drawing/2014/main" val="932599218"/>
                    </a:ext>
                  </a:extLst>
                </a:gridCol>
                <a:gridCol w="2413590">
                  <a:extLst>
                    <a:ext uri="{9D8B030D-6E8A-4147-A177-3AD203B41FA5}">
                      <a16:colId xmlns:a16="http://schemas.microsoft.com/office/drawing/2014/main" val="3005290352"/>
                    </a:ext>
                  </a:extLst>
                </a:gridCol>
                <a:gridCol w="1681188">
                  <a:extLst>
                    <a:ext uri="{9D8B030D-6E8A-4147-A177-3AD203B41FA5}">
                      <a16:colId xmlns:a16="http://schemas.microsoft.com/office/drawing/2014/main" val="2889618399"/>
                    </a:ext>
                  </a:extLst>
                </a:gridCol>
              </a:tblGrid>
              <a:tr h="374972">
                <a:tc>
                  <a:txBody>
                    <a:bodyPr/>
                    <a:lstStyle/>
                    <a:p>
                      <a:pPr algn="ctr"/>
                      <a:r>
                        <a:rPr lang="fr-CA" dirty="0"/>
                        <a:t>Besoin d’hébergement</a:t>
                      </a:r>
                    </a:p>
                  </a:txBody>
                  <a:tcPr/>
                </a:tc>
                <a:tc>
                  <a:txBody>
                    <a:bodyPr/>
                    <a:lstStyle/>
                    <a:p>
                      <a:pPr algn="ctr"/>
                      <a:r>
                        <a:rPr lang="fr-CA" dirty="0"/>
                        <a:t>Zone prévue</a:t>
                      </a:r>
                    </a:p>
                  </a:txBody>
                  <a:tcPr/>
                </a:tc>
                <a:tc>
                  <a:txBody>
                    <a:bodyPr/>
                    <a:lstStyle/>
                    <a:p>
                      <a:pPr algn="ctr"/>
                      <a:r>
                        <a:rPr lang="fr-CA" dirty="0"/>
                        <a:t>Disponibilité prévue</a:t>
                      </a:r>
                    </a:p>
                  </a:txBody>
                  <a:tcPr/>
                </a:tc>
                <a:tc>
                  <a:txBody>
                    <a:bodyPr/>
                    <a:lstStyle/>
                    <a:p>
                      <a:pPr algn="ctr"/>
                      <a:r>
                        <a:rPr lang="fr-CA" dirty="0"/>
                        <a:t>Commentaires</a:t>
                      </a:r>
                    </a:p>
                  </a:txBody>
                  <a:tcPr/>
                </a:tc>
                <a:extLst>
                  <a:ext uri="{0D108BD9-81ED-4DB2-BD59-A6C34878D82A}">
                    <a16:rowId xmlns:a16="http://schemas.microsoft.com/office/drawing/2014/main" val="1147302780"/>
                  </a:ext>
                </a:extLst>
              </a:tr>
              <a:tr h="404987">
                <a:tc>
                  <a:txBody>
                    <a:bodyPr/>
                    <a:lstStyle/>
                    <a:p>
                      <a:r>
                        <a:rPr lang="fr-CA" sz="1200" dirty="0"/>
                        <a:t>On Prem Électrique</a:t>
                      </a:r>
                    </a:p>
                  </a:txBody>
                  <a:tcPr/>
                </a:tc>
                <a:tc>
                  <a:txBody>
                    <a:bodyPr/>
                    <a:lstStyle/>
                    <a:p>
                      <a:r>
                        <a:rPr lang="fr-CA" sz="1200" dirty="0"/>
                        <a:t>Fondation Électrique</a:t>
                      </a:r>
                    </a:p>
                  </a:txBody>
                  <a:tcPr/>
                </a:tc>
                <a:tc>
                  <a:txBody>
                    <a:bodyPr/>
                    <a:lstStyle/>
                    <a:p>
                      <a:r>
                        <a:rPr lang="fr-CA" sz="1200" dirty="0"/>
                        <a:t>Présentement en non prod</a:t>
                      </a:r>
                    </a:p>
                  </a:txBody>
                  <a:tcPr/>
                </a:tc>
                <a:tc>
                  <a:txBody>
                    <a:bodyPr/>
                    <a:lstStyle/>
                    <a:p>
                      <a:r>
                        <a:rPr lang="fr-CA" sz="1200" dirty="0"/>
                        <a:t>Clusters NERC et Non NERC</a:t>
                      </a:r>
                    </a:p>
                  </a:txBody>
                  <a:tcPr/>
                </a:tc>
                <a:extLst>
                  <a:ext uri="{0D108BD9-81ED-4DB2-BD59-A6C34878D82A}">
                    <a16:rowId xmlns:a16="http://schemas.microsoft.com/office/drawing/2014/main" val="3725694256"/>
                  </a:ext>
                </a:extLst>
              </a:tr>
              <a:tr h="404987">
                <a:tc>
                  <a:txBody>
                    <a:bodyPr/>
                    <a:lstStyle/>
                    <a:p>
                      <a:r>
                        <a:rPr lang="fr-CA" sz="1200" dirty="0"/>
                        <a:t>On Prem Entreprise</a:t>
                      </a:r>
                    </a:p>
                  </a:txBody>
                  <a:tcPr/>
                </a:tc>
                <a:tc>
                  <a:txBody>
                    <a:bodyPr/>
                    <a:lstStyle/>
                    <a:p>
                      <a:r>
                        <a:rPr lang="fr-CA" sz="1200" dirty="0"/>
                        <a:t>Fondation Entreprise</a:t>
                      </a:r>
                    </a:p>
                  </a:txBody>
                  <a:tcPr/>
                </a:tc>
                <a:tc>
                  <a:txBody>
                    <a:bodyPr/>
                    <a:lstStyle/>
                    <a:p>
                      <a:r>
                        <a:rPr lang="fr-CA" sz="1200" dirty="0"/>
                        <a:t>Mi 2021 au plus tôt (non prod)</a:t>
                      </a:r>
                    </a:p>
                  </a:txBody>
                  <a:tcPr/>
                </a:tc>
                <a:tc>
                  <a:txBody>
                    <a:bodyPr/>
                    <a:lstStyle/>
                    <a:p>
                      <a:r>
                        <a:rPr lang="fr-CA" sz="1200" dirty="0"/>
                        <a:t>Cluster patrimoine 3.11 pour la transition</a:t>
                      </a:r>
                    </a:p>
                  </a:txBody>
                  <a:tcPr/>
                </a:tc>
                <a:extLst>
                  <a:ext uri="{0D108BD9-81ED-4DB2-BD59-A6C34878D82A}">
                    <a16:rowId xmlns:a16="http://schemas.microsoft.com/office/drawing/2014/main" val="3140717884"/>
                  </a:ext>
                </a:extLst>
              </a:tr>
              <a:tr h="404987">
                <a:tc>
                  <a:txBody>
                    <a:bodyPr/>
                    <a:lstStyle/>
                    <a:p>
                      <a:r>
                        <a:rPr lang="fr-CA" sz="1200" dirty="0"/>
                        <a:t>Infonuagique (exposition interne)</a:t>
                      </a:r>
                    </a:p>
                  </a:txBody>
                  <a:tcPr/>
                </a:tc>
                <a:tc>
                  <a:txBody>
                    <a:bodyPr/>
                    <a:lstStyle/>
                    <a:p>
                      <a:r>
                        <a:rPr lang="fr-CA" sz="1200" dirty="0"/>
                        <a:t>HQ AWS privé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Présentement en non prod</a:t>
                      </a:r>
                    </a:p>
                    <a:p>
                      <a:endParaRPr lang="fr-CA" sz="1200" dirty="0"/>
                    </a:p>
                  </a:txBody>
                  <a:tcPr/>
                </a:tc>
                <a:tc>
                  <a:txBody>
                    <a:bodyPr/>
                    <a:lstStyle/>
                    <a:p>
                      <a:r>
                        <a:rPr lang="fr-CA" sz="1200" dirty="0"/>
                        <a:t>Rien de prévue encore pour Azure</a:t>
                      </a:r>
                    </a:p>
                  </a:txBody>
                  <a:tcPr/>
                </a:tc>
                <a:extLst>
                  <a:ext uri="{0D108BD9-81ED-4DB2-BD59-A6C34878D82A}">
                    <a16:rowId xmlns:a16="http://schemas.microsoft.com/office/drawing/2014/main" val="1467624863"/>
                  </a:ext>
                </a:extLst>
              </a:tr>
              <a:tr h="5669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Infonuagique (exposition externe)</a:t>
                      </a:r>
                    </a:p>
                    <a:p>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HQ AWS public</a:t>
                      </a:r>
                    </a:p>
                    <a:p>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Indisponible</a:t>
                      </a:r>
                    </a:p>
                    <a:p>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Prod sur la glace : pas de client encore</a:t>
                      </a:r>
                    </a:p>
                    <a:p>
                      <a:endParaRPr lang="fr-CA" sz="1200" dirty="0"/>
                    </a:p>
                  </a:txBody>
                  <a:tcPr/>
                </a:tc>
                <a:extLst>
                  <a:ext uri="{0D108BD9-81ED-4DB2-BD59-A6C34878D82A}">
                    <a16:rowId xmlns:a16="http://schemas.microsoft.com/office/drawing/2014/main" val="3654536727"/>
                  </a:ext>
                </a:extLst>
              </a:tr>
            </a:tbl>
          </a:graphicData>
        </a:graphic>
      </p:graphicFrame>
      <p:sp>
        <p:nvSpPr>
          <p:cNvPr id="7" name="Rectangle 6">
            <a:extLst>
              <a:ext uri="{FF2B5EF4-FFF2-40B4-BE49-F238E27FC236}">
                <a16:creationId xmlns:a16="http://schemas.microsoft.com/office/drawing/2014/main" id="{54A1998F-AE3C-4EB0-80C1-CA38ACBE6672}"/>
              </a:ext>
            </a:extLst>
          </p:cNvPr>
          <p:cNvSpPr/>
          <p:nvPr/>
        </p:nvSpPr>
        <p:spPr>
          <a:xfrm>
            <a:off x="269356" y="3960027"/>
            <a:ext cx="8811326" cy="1126462"/>
          </a:xfrm>
          <a:prstGeom prst="rect">
            <a:avLst/>
          </a:prstGeom>
        </p:spPr>
        <p:txBody>
          <a:bodyPr wrap="square">
            <a:spAutoFit/>
          </a:bodyPr>
          <a:lstStyle/>
          <a:p>
            <a:pPr marL="171450" lvl="0" indent="-171450" eaLnBrk="0" fontAlgn="base" hangingPunct="0">
              <a:spcBef>
                <a:spcPct val="30000"/>
              </a:spcBef>
              <a:spcAft>
                <a:spcPct val="0"/>
              </a:spcAft>
              <a:buClr>
                <a:srgbClr val="FF9B00"/>
              </a:buClr>
              <a:buFont typeface="Arial" panose="020B0604020202020204" pitchFamily="34" charset="0"/>
              <a:buChar char="•"/>
              <a:tabLst>
                <a:tab pos="357188" algn="l"/>
              </a:tabLst>
              <a:defRPr/>
            </a:pPr>
            <a:r>
              <a:rPr lang="fr-CA" sz="1200" b="1" kern="0" dirty="0">
                <a:solidFill>
                  <a:srgbClr val="00264D"/>
                </a:solidFill>
                <a:latin typeface="Verdana"/>
              </a:rPr>
              <a:t>Les solutions hébergées en zone patrimoine (entreprise ou électrique) peuvent utiliser les capacités SIHQ des fondations On Prem respectives</a:t>
            </a:r>
          </a:p>
          <a:p>
            <a:pPr marL="171450" lvl="0" indent="-171450" eaLnBrk="0" fontAlgn="base" hangingPunct="0">
              <a:spcBef>
                <a:spcPct val="30000"/>
              </a:spcBef>
              <a:spcAft>
                <a:spcPct val="0"/>
              </a:spcAft>
              <a:buClr>
                <a:srgbClr val="FF9B00"/>
              </a:buClr>
              <a:buFont typeface="Arial" panose="020B0604020202020204" pitchFamily="34" charset="0"/>
              <a:buChar char="•"/>
              <a:tabLst>
                <a:tab pos="357188" algn="l"/>
              </a:tabLst>
              <a:defRPr/>
            </a:pPr>
            <a:r>
              <a:rPr lang="fr-CA" sz="1200" b="1" kern="0" dirty="0">
                <a:solidFill>
                  <a:srgbClr val="00264D"/>
                </a:solidFill>
                <a:latin typeface="Verdana"/>
              </a:rPr>
              <a:t>Les librairies et générateurs de code (patrons) sont toujours disponibles peu importe la zone d’hébergement</a:t>
            </a:r>
          </a:p>
          <a:p>
            <a:pPr marL="171450" lvl="0" indent="-171450" eaLnBrk="0" fontAlgn="base" hangingPunct="0">
              <a:spcBef>
                <a:spcPct val="30000"/>
              </a:spcBef>
              <a:spcAft>
                <a:spcPct val="0"/>
              </a:spcAft>
              <a:buClr>
                <a:srgbClr val="FF9B00"/>
              </a:buClr>
              <a:buFont typeface="Arial" panose="020B0604020202020204" pitchFamily="34" charset="0"/>
              <a:buChar char="•"/>
              <a:tabLst>
                <a:tab pos="357188" algn="l"/>
              </a:tabLst>
              <a:defRPr/>
            </a:pPr>
            <a:endParaRPr lang="fr-CA" sz="1200" b="1" kern="0" dirty="0">
              <a:solidFill>
                <a:srgbClr val="00264D"/>
              </a:solidFill>
              <a:latin typeface="Verdana"/>
            </a:endParaRPr>
          </a:p>
        </p:txBody>
      </p:sp>
    </p:spTree>
    <p:extLst>
      <p:ext uri="{BB962C8B-B14F-4D97-AF65-F5344CB8AC3E}">
        <p14:creationId xmlns:p14="http://schemas.microsoft.com/office/powerpoint/2010/main" val="2291382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15</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000" dirty="0">
                <a:solidFill>
                  <a:schemeClr val="bg1"/>
                </a:solidFill>
              </a:rPr>
              <a:t>Patron d’architecture - Flux synchrone au même périmètre de sécurité</a:t>
            </a:r>
          </a:p>
        </p:txBody>
      </p:sp>
      <p:pic>
        <p:nvPicPr>
          <p:cNvPr id="3" name="Image 2">
            <a:extLst>
              <a:ext uri="{FF2B5EF4-FFF2-40B4-BE49-F238E27FC236}">
                <a16:creationId xmlns:a16="http://schemas.microsoft.com/office/drawing/2014/main" id="{ABC273FF-AEB6-4849-817F-C8AA9219F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880" y="843377"/>
            <a:ext cx="6020239" cy="4198524"/>
          </a:xfrm>
          <a:prstGeom prst="rect">
            <a:avLst/>
          </a:prstGeom>
        </p:spPr>
      </p:pic>
    </p:spTree>
    <p:extLst>
      <p:ext uri="{BB962C8B-B14F-4D97-AF65-F5344CB8AC3E}">
        <p14:creationId xmlns:p14="http://schemas.microsoft.com/office/powerpoint/2010/main" val="1241672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16</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400" dirty="0">
                <a:solidFill>
                  <a:schemeClr val="bg1"/>
                </a:solidFill>
              </a:rPr>
              <a:t>Patron d’architecture - Flux synchrone inter périmètre de sécurité</a:t>
            </a:r>
          </a:p>
        </p:txBody>
      </p:sp>
      <p:pic>
        <p:nvPicPr>
          <p:cNvPr id="3" name="Image 2">
            <a:extLst>
              <a:ext uri="{FF2B5EF4-FFF2-40B4-BE49-F238E27FC236}">
                <a16:creationId xmlns:a16="http://schemas.microsoft.com/office/drawing/2014/main" id="{6AE21E52-C66D-40CD-9DFE-B1EA98164A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0457" y="843252"/>
            <a:ext cx="5423086" cy="4198649"/>
          </a:xfrm>
          <a:prstGeom prst="rect">
            <a:avLst/>
          </a:prstGeom>
        </p:spPr>
      </p:pic>
    </p:spTree>
    <p:extLst>
      <p:ext uri="{BB962C8B-B14F-4D97-AF65-F5344CB8AC3E}">
        <p14:creationId xmlns:p14="http://schemas.microsoft.com/office/powerpoint/2010/main" val="1288490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17</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400" dirty="0">
                <a:solidFill>
                  <a:schemeClr val="bg1"/>
                </a:solidFill>
              </a:rPr>
              <a:t>Patron d’architecture - Flux </a:t>
            </a:r>
            <a:r>
              <a:rPr lang="fr-CA" sz="2400" dirty="0" err="1">
                <a:solidFill>
                  <a:schemeClr val="bg1"/>
                </a:solidFill>
              </a:rPr>
              <a:t>async</a:t>
            </a:r>
            <a:r>
              <a:rPr lang="fr-CA" sz="2400" dirty="0">
                <a:solidFill>
                  <a:schemeClr val="bg1"/>
                </a:solidFill>
              </a:rPr>
              <a:t> au même périmètre de sécurité</a:t>
            </a:r>
          </a:p>
        </p:txBody>
      </p:sp>
      <p:pic>
        <p:nvPicPr>
          <p:cNvPr id="3" name="Image 2">
            <a:extLst>
              <a:ext uri="{FF2B5EF4-FFF2-40B4-BE49-F238E27FC236}">
                <a16:creationId xmlns:a16="http://schemas.microsoft.com/office/drawing/2014/main" id="{C64DB7DA-51CE-4F10-B035-8E9F438E4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282" y="841866"/>
            <a:ext cx="7469436" cy="4200035"/>
          </a:xfrm>
          <a:prstGeom prst="rect">
            <a:avLst/>
          </a:prstGeom>
        </p:spPr>
      </p:pic>
    </p:spTree>
    <p:extLst>
      <p:ext uri="{BB962C8B-B14F-4D97-AF65-F5344CB8AC3E}">
        <p14:creationId xmlns:p14="http://schemas.microsoft.com/office/powerpoint/2010/main" val="1739841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18</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rmAutofit/>
          </a:bodyPr>
          <a:lstStyle/>
          <a:p>
            <a:pPr algn="l"/>
            <a:r>
              <a:rPr lang="fr-CA" sz="2400" dirty="0">
                <a:solidFill>
                  <a:schemeClr val="bg1"/>
                </a:solidFill>
              </a:rPr>
              <a:t>Patron d’architecture - Flux </a:t>
            </a:r>
            <a:r>
              <a:rPr lang="fr-CA" sz="2400" dirty="0" err="1">
                <a:solidFill>
                  <a:schemeClr val="bg1"/>
                </a:solidFill>
              </a:rPr>
              <a:t>async</a:t>
            </a:r>
            <a:r>
              <a:rPr lang="fr-CA" sz="2400" dirty="0">
                <a:solidFill>
                  <a:schemeClr val="bg1"/>
                </a:solidFill>
              </a:rPr>
              <a:t> inter périmètre de sécurité (1/2)</a:t>
            </a:r>
          </a:p>
        </p:txBody>
      </p:sp>
      <p:pic>
        <p:nvPicPr>
          <p:cNvPr id="3" name="Image 2">
            <a:extLst>
              <a:ext uri="{FF2B5EF4-FFF2-40B4-BE49-F238E27FC236}">
                <a16:creationId xmlns:a16="http://schemas.microsoft.com/office/drawing/2014/main" id="{C463DF1C-1830-496B-918E-95333436B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98" y="849644"/>
            <a:ext cx="7813654" cy="4192257"/>
          </a:xfrm>
          <a:prstGeom prst="rect">
            <a:avLst/>
          </a:prstGeom>
        </p:spPr>
      </p:pic>
    </p:spTree>
    <p:extLst>
      <p:ext uri="{BB962C8B-B14F-4D97-AF65-F5344CB8AC3E}">
        <p14:creationId xmlns:p14="http://schemas.microsoft.com/office/powerpoint/2010/main" val="3172461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19</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rmAutofit/>
          </a:bodyPr>
          <a:lstStyle/>
          <a:p>
            <a:pPr algn="l"/>
            <a:r>
              <a:rPr lang="fr-CA" sz="2400" dirty="0">
                <a:solidFill>
                  <a:schemeClr val="bg1"/>
                </a:solidFill>
              </a:rPr>
              <a:t>Patron d’architecture - Flux </a:t>
            </a:r>
            <a:r>
              <a:rPr lang="fr-CA" sz="2400" dirty="0" err="1">
                <a:solidFill>
                  <a:schemeClr val="bg1"/>
                </a:solidFill>
              </a:rPr>
              <a:t>async</a:t>
            </a:r>
            <a:r>
              <a:rPr lang="fr-CA" sz="2400" dirty="0">
                <a:solidFill>
                  <a:schemeClr val="bg1"/>
                </a:solidFill>
              </a:rPr>
              <a:t> inter périmètre de sécurité (2/2)</a:t>
            </a:r>
          </a:p>
        </p:txBody>
      </p:sp>
      <p:pic>
        <p:nvPicPr>
          <p:cNvPr id="3" name="Image 2">
            <a:extLst>
              <a:ext uri="{FF2B5EF4-FFF2-40B4-BE49-F238E27FC236}">
                <a16:creationId xmlns:a16="http://schemas.microsoft.com/office/drawing/2014/main" id="{EECA6336-F89A-4117-BDA2-BF597E7EB340}"/>
              </a:ext>
            </a:extLst>
          </p:cNvPr>
          <p:cNvPicPr>
            <a:picLocks noChangeAspect="1"/>
          </p:cNvPicPr>
          <p:nvPr/>
        </p:nvPicPr>
        <p:blipFill>
          <a:blip r:embed="rId2"/>
          <a:stretch>
            <a:fillRect/>
          </a:stretch>
        </p:blipFill>
        <p:spPr>
          <a:xfrm>
            <a:off x="3326408" y="1281322"/>
            <a:ext cx="4936715" cy="3210720"/>
          </a:xfrm>
          <a:prstGeom prst="rect">
            <a:avLst/>
          </a:prstGeom>
        </p:spPr>
      </p:pic>
      <p:sp>
        <p:nvSpPr>
          <p:cNvPr id="7" name="ZoneTexte 6">
            <a:extLst>
              <a:ext uri="{FF2B5EF4-FFF2-40B4-BE49-F238E27FC236}">
                <a16:creationId xmlns:a16="http://schemas.microsoft.com/office/drawing/2014/main" id="{25833172-6B31-48B2-BBAA-5A2648735421}"/>
              </a:ext>
            </a:extLst>
          </p:cNvPr>
          <p:cNvSpPr txBox="1"/>
          <p:nvPr/>
        </p:nvSpPr>
        <p:spPr>
          <a:xfrm>
            <a:off x="153162" y="1083855"/>
            <a:ext cx="319607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fr-CA" sz="1600" dirty="0">
                <a:cs typeface="Calibri"/>
              </a:rPr>
              <a:t>Vue alternative du patron inter périmètre</a:t>
            </a:r>
          </a:p>
          <a:p>
            <a:pPr marL="285750" indent="-285750">
              <a:buFont typeface="Wingdings"/>
              <a:buChar char="§"/>
            </a:pPr>
            <a:r>
              <a:rPr lang="fr-CA" sz="1600" dirty="0">
                <a:cs typeface="Calibri"/>
              </a:rPr>
              <a:t>On peut y voir plus clairement les patrons de n consommateurs</a:t>
            </a:r>
          </a:p>
          <a:p>
            <a:pPr marL="285750" indent="-285750">
              <a:buFont typeface="Wingdings"/>
              <a:buChar char="§"/>
            </a:pPr>
            <a:r>
              <a:rPr lang="fr-CA" sz="1600" dirty="0">
                <a:cs typeface="Calibri"/>
              </a:rPr>
              <a:t>On peut voir également la publication de messages vers le broker électrique (le broker mandataire n’est pas représenté)</a:t>
            </a:r>
          </a:p>
          <a:p>
            <a:pPr marL="285750" indent="-285750">
              <a:buFont typeface="Wingdings"/>
              <a:buChar char="§"/>
            </a:pPr>
            <a:r>
              <a:rPr lang="fr-CA" sz="1600" dirty="0">
                <a:cs typeface="Calibri"/>
              </a:rPr>
              <a:t>Finalement on peut voir le cas des consommateurs concurrents qui consomment des messages sur la même queue</a:t>
            </a:r>
            <a:endParaRPr lang="fr-FR" sz="1600" dirty="0">
              <a:cs typeface="Calibri"/>
            </a:endParaRPr>
          </a:p>
        </p:txBody>
      </p:sp>
    </p:spTree>
    <p:extLst>
      <p:ext uri="{BB962C8B-B14F-4D97-AF65-F5344CB8AC3E}">
        <p14:creationId xmlns:p14="http://schemas.microsoft.com/office/powerpoint/2010/main" val="3048529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Connecteur droit 81"/>
          <p:cNvCxnSpPr>
            <a:cxnSpLocks/>
          </p:cNvCxnSpPr>
          <p:nvPr/>
        </p:nvCxnSpPr>
        <p:spPr>
          <a:xfrm flipH="1">
            <a:off x="455571" y="1130657"/>
            <a:ext cx="610" cy="3613058"/>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Connecteur droit 83"/>
          <p:cNvCxnSpPr/>
          <p:nvPr/>
        </p:nvCxnSpPr>
        <p:spPr>
          <a:xfrm>
            <a:off x="465203" y="1480670"/>
            <a:ext cx="198470" cy="0"/>
          </a:xfrm>
          <a:prstGeom prst="line">
            <a:avLst/>
          </a:prstGeom>
        </p:spPr>
        <p:style>
          <a:lnRef idx="2">
            <a:schemeClr val="accent1"/>
          </a:lnRef>
          <a:fillRef idx="0">
            <a:schemeClr val="accent1"/>
          </a:fillRef>
          <a:effectRef idx="1">
            <a:schemeClr val="accent1"/>
          </a:effectRef>
          <a:fontRef idx="minor">
            <a:schemeClr val="tx1"/>
          </a:fontRef>
        </p:style>
      </p:cxnSp>
      <p:sp>
        <p:nvSpPr>
          <p:cNvPr id="85" name="ZoneTexte 84"/>
          <p:cNvSpPr txBox="1"/>
          <p:nvPr/>
        </p:nvSpPr>
        <p:spPr>
          <a:xfrm>
            <a:off x="474042" y="1171893"/>
            <a:ext cx="1900179" cy="237081"/>
          </a:xfrm>
          <a:prstGeom prst="rect">
            <a:avLst/>
          </a:prstGeom>
          <a:noFill/>
        </p:spPr>
        <p:txBody>
          <a:bodyPr wrap="none" lIns="0" tIns="0" rIns="0" bIns="0" rtlCol="0" anchor="t">
            <a:noAutofit/>
          </a:bodyPr>
          <a:lstStyle/>
          <a:p>
            <a:pPr algn="ctr">
              <a:lnSpc>
                <a:spcPts val="1500"/>
              </a:lnSpc>
              <a:spcBef>
                <a:spcPts val="300"/>
              </a:spcBef>
            </a:pPr>
            <a:r>
              <a:rPr lang="fr-CA" sz="1500" b="1" cap="small">
                <a:solidFill>
                  <a:srgbClr val="0070C0"/>
                </a:solidFill>
              </a:rPr>
              <a:t>Croissance des Flux</a:t>
            </a:r>
            <a:endParaRPr lang="fr-CA" sz="1500" b="1" cap="small">
              <a:solidFill>
                <a:srgbClr val="0070C0"/>
              </a:solidFill>
              <a:cs typeface="Calibri"/>
            </a:endParaRPr>
          </a:p>
        </p:txBody>
      </p:sp>
      <p:sp>
        <p:nvSpPr>
          <p:cNvPr id="94" name="Triangle isocèle 93"/>
          <p:cNvSpPr/>
          <p:nvPr/>
        </p:nvSpPr>
        <p:spPr bwMode="auto">
          <a:xfrm rot="16200000" flipV="1">
            <a:off x="411217" y="1184643"/>
            <a:ext cx="269930" cy="161958"/>
          </a:xfrm>
          <a:prstGeom prst="triangle">
            <a:avLst/>
          </a:prstGeom>
          <a:solidFill>
            <a:schemeClr val="tx2"/>
          </a:solidFill>
          <a:ln w="9525">
            <a:solidFill>
              <a:schemeClr val="tx2"/>
            </a:solidFill>
            <a:round/>
            <a:headEnd/>
            <a:tailEnd/>
          </a:ln>
        </p:spPr>
        <p:txBody>
          <a:bodyPr wrap="none" rtlCol="0" anchor="ctr"/>
          <a:lstStyle/>
          <a:p>
            <a:pPr algn="ctr"/>
            <a:endParaRPr lang="fr-CA"/>
          </a:p>
        </p:txBody>
      </p:sp>
      <p:sp>
        <p:nvSpPr>
          <p:cNvPr id="53" name="Espace réservé du numéro de diapositive 2"/>
          <p:cNvSpPr>
            <a:spLocks noGrp="1"/>
          </p:cNvSpPr>
          <p:nvPr>
            <p:ph type="sldNum" sz="quarter" idx="10"/>
          </p:nvPr>
        </p:nvSpPr>
        <p:spPr>
          <a:xfrm>
            <a:off x="456181" y="4798293"/>
            <a:ext cx="404895" cy="272629"/>
          </a:xfrm>
        </p:spPr>
        <p:txBody>
          <a:bodyPr/>
          <a:lstStyle/>
          <a:p>
            <a:fld id="{7088BEF1-D3AD-E34F-A3B9-A73E884A7AB2}" type="slidenum">
              <a:rPr lang="fr-CA" smtClean="0"/>
              <a:pPr/>
              <a:t>2</a:t>
            </a:fld>
            <a:endParaRPr lang="fr-CA"/>
          </a:p>
        </p:txBody>
      </p:sp>
      <p:sp>
        <p:nvSpPr>
          <p:cNvPr id="55" name="Espace réservé du pied de page 1"/>
          <p:cNvSpPr>
            <a:spLocks noGrp="1"/>
          </p:cNvSpPr>
          <p:nvPr>
            <p:ph type="ftr" sz="quarter" idx="11"/>
          </p:nvPr>
        </p:nvSpPr>
        <p:spPr>
          <a:xfrm>
            <a:off x="866474" y="4798293"/>
            <a:ext cx="7819545" cy="273772"/>
          </a:xfrm>
        </p:spPr>
        <p:txBody>
          <a:bodyPr/>
          <a:lstStyle/>
          <a:p>
            <a:r>
              <a:rPr lang="fr-CA"/>
              <a:t>Hydro-Québec</a:t>
            </a:r>
          </a:p>
        </p:txBody>
      </p:sp>
      <p:pic>
        <p:nvPicPr>
          <p:cNvPr id="2" name="Image 1">
            <a:extLst>
              <a:ext uri="{FF2B5EF4-FFF2-40B4-BE49-F238E27FC236}">
                <a16:creationId xmlns:a16="http://schemas.microsoft.com/office/drawing/2014/main" id="{5F97DA19-5563-4214-B863-CC3A0D5C0395}"/>
              </a:ext>
            </a:extLst>
          </p:cNvPr>
          <p:cNvPicPr>
            <a:picLocks noChangeAspect="1"/>
          </p:cNvPicPr>
          <p:nvPr/>
        </p:nvPicPr>
        <p:blipFill>
          <a:blip r:embed="rId7"/>
          <a:stretch>
            <a:fillRect/>
          </a:stretch>
        </p:blipFill>
        <p:spPr>
          <a:xfrm>
            <a:off x="7353718" y="3578011"/>
            <a:ext cx="1642822" cy="668315"/>
          </a:xfrm>
          <a:prstGeom prst="rect">
            <a:avLst/>
          </a:prstGeom>
        </p:spPr>
      </p:pic>
      <p:sp>
        <p:nvSpPr>
          <p:cNvPr id="57" name="Rectangle 56">
            <a:extLst>
              <a:ext uri="{FF2B5EF4-FFF2-40B4-BE49-F238E27FC236}">
                <a16:creationId xmlns:a16="http://schemas.microsoft.com/office/drawing/2014/main" id="{78E058F9-D24E-4C2E-95B4-27F13B5B6E93}"/>
              </a:ext>
            </a:extLst>
          </p:cNvPr>
          <p:cNvSpPr>
            <a:spLocks/>
          </p:cNvSpPr>
          <p:nvPr>
            <p:custDataLst>
              <p:tags r:id="rId1"/>
            </p:custDataLst>
          </p:nvPr>
        </p:nvSpPr>
        <p:spPr>
          <a:xfrm>
            <a:off x="764019" y="1733577"/>
            <a:ext cx="2866661" cy="461665"/>
          </a:xfrm>
          <a:prstGeom prst="rect">
            <a:avLst/>
          </a:prstGeom>
        </p:spPr>
        <p:txBody>
          <a:bodyPr wrap="square">
            <a:spAutoFit/>
          </a:bodyPr>
          <a:lstStyle/>
          <a:p>
            <a:pPr marL="171450" indent="-171450" defTabSz="685617">
              <a:spcAft>
                <a:spcPts val="150"/>
              </a:spcAft>
              <a:buFont typeface="Arial" panose="020B0604020202020204" pitchFamily="34" charset="0"/>
              <a:buChar char="•"/>
            </a:pPr>
            <a:r>
              <a:rPr lang="fr-CA" sz="1200" b="1">
                <a:solidFill>
                  <a:srgbClr val="00264D"/>
                </a:solidFill>
                <a:ea typeface="Arial Unicode MS" pitchFamily="34" charset="-128"/>
                <a:cs typeface="Arial Unicode MS" pitchFamily="34" charset="-128"/>
              </a:rPr>
              <a:t>Digitalisation du réseau et ressources énergétiques distribuées (DERMS)</a:t>
            </a:r>
          </a:p>
        </p:txBody>
      </p:sp>
      <p:pic>
        <p:nvPicPr>
          <p:cNvPr id="60" name="Image 59">
            <a:extLst>
              <a:ext uri="{FF2B5EF4-FFF2-40B4-BE49-F238E27FC236}">
                <a16:creationId xmlns:a16="http://schemas.microsoft.com/office/drawing/2014/main" id="{83307BE8-589F-428C-805F-06FB8EC698BE}"/>
              </a:ext>
            </a:extLst>
          </p:cNvPr>
          <p:cNvPicPr>
            <a:picLocks noChangeAspect="1"/>
          </p:cNvPicPr>
          <p:nvPr/>
        </p:nvPicPr>
        <p:blipFill>
          <a:blip r:embed="rId8"/>
          <a:stretch>
            <a:fillRect/>
          </a:stretch>
        </p:blipFill>
        <p:spPr>
          <a:xfrm>
            <a:off x="1203841" y="2203680"/>
            <a:ext cx="741504" cy="5937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3512" name="Picture 24" descr="Résultat de recherche d'images pour &quot;données massive png&quot;">
            <a:extLst>
              <a:ext uri="{FF2B5EF4-FFF2-40B4-BE49-F238E27FC236}">
                <a16:creationId xmlns:a16="http://schemas.microsoft.com/office/drawing/2014/main" id="{BA27EF58-BDCE-4844-9A71-385856A5C8B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2583" y="3253601"/>
            <a:ext cx="844020" cy="724089"/>
          </a:xfrm>
          <a:prstGeom prst="rect">
            <a:avLst/>
          </a:prstGeom>
          <a:noFill/>
          <a:extLst>
            <a:ext uri="{909E8E84-426E-40DD-AFC4-6F175D3DCCD1}">
              <a14:hiddenFill xmlns:a14="http://schemas.microsoft.com/office/drawing/2010/main">
                <a:solidFill>
                  <a:srgbClr val="FFFFFF"/>
                </a:solidFill>
              </a14:hiddenFill>
            </a:ext>
          </a:extLst>
        </p:spPr>
      </p:pic>
      <p:pic>
        <p:nvPicPr>
          <p:cNvPr id="63518" name="Picture 30" descr="Résultat de recherche d'images pour &quot;data warehouse png&quot;">
            <a:extLst>
              <a:ext uri="{FF2B5EF4-FFF2-40B4-BE49-F238E27FC236}">
                <a16:creationId xmlns:a16="http://schemas.microsoft.com/office/drawing/2014/main" id="{A0D4691B-1C00-48BC-9E2A-DE04077F4F6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54885" y="2108348"/>
            <a:ext cx="1640488" cy="79766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84190F81-E262-4ADD-8E8E-1F308F1B4740}"/>
              </a:ext>
            </a:extLst>
          </p:cNvPr>
          <p:cNvSpPr/>
          <p:nvPr>
            <p:custDataLst>
              <p:tags r:id="rId2"/>
            </p:custDataLst>
          </p:nvPr>
        </p:nvSpPr>
        <p:spPr>
          <a:xfrm>
            <a:off x="4813268" y="1688836"/>
            <a:ext cx="2630478" cy="1823063"/>
          </a:xfrm>
          <a:prstGeom prst="rect">
            <a:avLst/>
          </a:prstGeom>
        </p:spPr>
        <p:txBody>
          <a:bodyPr wrap="square" anchor="t">
            <a:spAutoFit/>
          </a:bodyPr>
          <a:lstStyle/>
          <a:p>
            <a:pPr marL="171450" indent="-171450" defTabSz="685617">
              <a:spcAft>
                <a:spcPts val="150"/>
              </a:spcAft>
              <a:buFont typeface="Arial" panose="020B0604020202020204" pitchFamily="34" charset="0"/>
              <a:buChar char="•"/>
            </a:pPr>
            <a:r>
              <a:rPr lang="fr-CA" sz="1200" b="1">
                <a:solidFill>
                  <a:srgbClr val="00264D"/>
                </a:solidFill>
                <a:ea typeface="Arial Unicode MS"/>
                <a:cs typeface="Arial Unicode MS"/>
              </a:rPr>
              <a:t>Pour favoriser l'évolution</a:t>
            </a:r>
          </a:p>
          <a:p>
            <a:pPr marL="358775" lvl="1" indent="-179388">
              <a:lnSpc>
                <a:spcPct val="90000"/>
              </a:lnSpc>
              <a:spcBef>
                <a:spcPts val="300"/>
              </a:spcBef>
              <a:spcAft>
                <a:spcPts val="150"/>
              </a:spcAft>
              <a:buFont typeface="Wingdings" panose="05000000000000000000" pitchFamily="2" charset="2"/>
              <a:buChar char="q"/>
            </a:pPr>
            <a:r>
              <a:rPr lang="fr-CA" sz="1200">
                <a:ea typeface="+mn-lt"/>
                <a:cs typeface="+mn-lt"/>
              </a:rPr>
              <a:t>Découpler l’évolution rapide de l’expérience utilisateur vs l’évolution lente des systèmes transactionnels (</a:t>
            </a:r>
            <a:r>
              <a:rPr lang="fr-CA" sz="1200" i="1">
                <a:ea typeface="+mn-lt"/>
                <a:cs typeface="+mn-lt"/>
              </a:rPr>
              <a:t>backend</a:t>
            </a:r>
            <a:r>
              <a:rPr lang="fr-CA" sz="1200">
                <a:ea typeface="+mn-lt"/>
                <a:cs typeface="+mn-lt"/>
              </a:rPr>
              <a:t>)</a:t>
            </a:r>
          </a:p>
          <a:p>
            <a:pPr marL="358775" lvl="1" indent="-179388">
              <a:lnSpc>
                <a:spcPct val="90000"/>
              </a:lnSpc>
              <a:spcBef>
                <a:spcPts val="300"/>
              </a:spcBef>
              <a:spcAft>
                <a:spcPts val="150"/>
              </a:spcAft>
              <a:buFont typeface="Wingdings" panose="05000000000000000000" pitchFamily="2" charset="2"/>
              <a:buChar char="q"/>
            </a:pPr>
            <a:r>
              <a:rPr lang="fr-CA" sz="1200">
                <a:ea typeface="+mn-lt"/>
                <a:cs typeface="+mn-lt"/>
              </a:rPr>
              <a:t>Transition graduelle des systèmes patrimoniaux (SAP, MSCR, etc.)</a:t>
            </a:r>
          </a:p>
          <a:p>
            <a:pPr marL="358775" lvl="1" indent="-171450" defTabSz="685617">
              <a:spcAft>
                <a:spcPts val="150"/>
              </a:spcAft>
              <a:buFont typeface="Arial" panose="020B0604020202020204" pitchFamily="34" charset="0"/>
              <a:buChar char="•"/>
            </a:pPr>
            <a:endParaRPr lang="fr-CA" sz="1200" b="1">
              <a:solidFill>
                <a:srgbClr val="00264D"/>
              </a:solidFill>
              <a:ea typeface="Arial Unicode MS"/>
              <a:cs typeface="Arial Unicode MS"/>
            </a:endParaRPr>
          </a:p>
          <a:p>
            <a:pPr marL="171450" indent="-171450" defTabSz="685617">
              <a:spcAft>
                <a:spcPts val="150"/>
              </a:spcAft>
              <a:buFont typeface="Arial" panose="020B0604020202020204" pitchFamily="34" charset="0"/>
              <a:buChar char="•"/>
            </a:pPr>
            <a:endParaRPr lang="fr-CA" sz="1200" b="1">
              <a:solidFill>
                <a:srgbClr val="00264D"/>
              </a:solidFill>
              <a:ea typeface="Arial Unicode MS"/>
              <a:cs typeface="Arial Unicode MS"/>
            </a:endParaRPr>
          </a:p>
        </p:txBody>
      </p:sp>
      <p:sp>
        <p:nvSpPr>
          <p:cNvPr id="44" name="ZoneTexte 43">
            <a:extLst>
              <a:ext uri="{FF2B5EF4-FFF2-40B4-BE49-F238E27FC236}">
                <a16:creationId xmlns:a16="http://schemas.microsoft.com/office/drawing/2014/main" id="{656E7CF6-3999-4A83-AFD5-5A73B8B4B2B1}"/>
              </a:ext>
            </a:extLst>
          </p:cNvPr>
          <p:cNvSpPr txBox="1"/>
          <p:nvPr/>
        </p:nvSpPr>
        <p:spPr>
          <a:xfrm>
            <a:off x="2023994" y="2227910"/>
            <a:ext cx="1220050" cy="615877"/>
          </a:xfrm>
          <a:prstGeom prst="rect">
            <a:avLst/>
          </a:prstGeom>
          <a:noFill/>
        </p:spPr>
        <p:txBody>
          <a:bodyPr wrap="square" lIns="0" tIns="0" rIns="0" bIns="0" rtlCol="0" anchor="t">
            <a:noAutofit/>
          </a:bodyPr>
          <a:lstStyle/>
          <a:p>
            <a:pPr marL="256540" indent="-256540">
              <a:lnSpc>
                <a:spcPct val="90000"/>
              </a:lnSpc>
              <a:spcBef>
                <a:spcPts val="300"/>
              </a:spcBef>
              <a:buFont typeface="Wingdings" panose="05000000000000000000" pitchFamily="2" charset="2"/>
              <a:buChar char="q"/>
            </a:pPr>
            <a:r>
              <a:rPr lang="fr-CA" sz="1200">
                <a:solidFill>
                  <a:srgbClr val="32323C"/>
                </a:solidFill>
                <a:ea typeface="+mn-lt"/>
                <a:cs typeface="+mn-lt"/>
              </a:rPr>
              <a:t>MSCR</a:t>
            </a:r>
            <a:endParaRPr lang="fr-CA" sz="1200">
              <a:solidFill>
                <a:srgbClr val="32323C"/>
              </a:solidFill>
              <a:cs typeface="Calibri"/>
            </a:endParaRPr>
          </a:p>
          <a:p>
            <a:pPr marL="256540" indent="-256540">
              <a:lnSpc>
                <a:spcPct val="90000"/>
              </a:lnSpc>
              <a:spcBef>
                <a:spcPts val="300"/>
              </a:spcBef>
              <a:buFont typeface="Wingdings" panose="05000000000000000000" pitchFamily="2" charset="2"/>
              <a:buChar char="q"/>
            </a:pPr>
            <a:r>
              <a:rPr lang="fr-CA" sz="1200">
                <a:solidFill>
                  <a:srgbClr val="32323C"/>
                </a:solidFill>
              </a:rPr>
              <a:t>CRÉA</a:t>
            </a:r>
            <a:endParaRPr lang="fr-CA" sz="1200">
              <a:solidFill>
                <a:srgbClr val="32323C"/>
              </a:solidFill>
              <a:cs typeface="Calibri"/>
            </a:endParaRPr>
          </a:p>
          <a:p>
            <a:pPr marL="256540" indent="-256540">
              <a:lnSpc>
                <a:spcPct val="90000"/>
              </a:lnSpc>
              <a:spcBef>
                <a:spcPts val="300"/>
              </a:spcBef>
              <a:buFont typeface="Wingdings" panose="05000000000000000000" pitchFamily="2" charset="2"/>
              <a:buChar char="q"/>
            </a:pPr>
            <a:r>
              <a:rPr lang="fr-CA" sz="1200">
                <a:solidFill>
                  <a:srgbClr val="32323C"/>
                </a:solidFill>
              </a:rPr>
              <a:t>HQ </a:t>
            </a:r>
            <a:r>
              <a:rPr lang="fr-CA" sz="1200" err="1">
                <a:solidFill>
                  <a:srgbClr val="32323C"/>
                </a:solidFill>
              </a:rPr>
              <a:t>Connect</a:t>
            </a:r>
            <a:endParaRPr lang="fr-CA" sz="1200">
              <a:solidFill>
                <a:srgbClr val="32323C"/>
              </a:solidFill>
              <a:cs typeface="Calibri"/>
            </a:endParaRPr>
          </a:p>
        </p:txBody>
      </p:sp>
      <p:sp>
        <p:nvSpPr>
          <p:cNvPr id="71" name="ZoneTexte 70">
            <a:extLst>
              <a:ext uri="{FF2B5EF4-FFF2-40B4-BE49-F238E27FC236}">
                <a16:creationId xmlns:a16="http://schemas.microsoft.com/office/drawing/2014/main" id="{08C1BCF2-7213-436C-8C76-68029D2CC479}"/>
              </a:ext>
            </a:extLst>
          </p:cNvPr>
          <p:cNvSpPr txBox="1"/>
          <p:nvPr/>
        </p:nvSpPr>
        <p:spPr>
          <a:xfrm>
            <a:off x="770274" y="1556355"/>
            <a:ext cx="3515699" cy="237080"/>
          </a:xfrm>
          <a:prstGeom prst="rect">
            <a:avLst/>
          </a:prstGeom>
          <a:noFill/>
        </p:spPr>
        <p:txBody>
          <a:bodyPr wrap="none" lIns="0" tIns="0" rIns="0" bIns="0" rtlCol="0" anchor="t">
            <a:noAutofit/>
          </a:bodyPr>
          <a:lstStyle/>
          <a:p>
            <a:pPr>
              <a:lnSpc>
                <a:spcPts val="1500"/>
              </a:lnSpc>
              <a:spcBef>
                <a:spcPts val="300"/>
              </a:spcBef>
            </a:pPr>
            <a:r>
              <a:rPr lang="fr-CA" sz="1500" b="1" cap="small">
                <a:solidFill>
                  <a:srgbClr val="0070C0"/>
                </a:solidFill>
              </a:rPr>
              <a:t>Supporter une industrie en transformation</a:t>
            </a:r>
            <a:endParaRPr lang="fr-CA" sz="1500" b="1" cap="small">
              <a:solidFill>
                <a:srgbClr val="0070C0"/>
              </a:solidFill>
              <a:cs typeface="Calibri"/>
            </a:endParaRPr>
          </a:p>
        </p:txBody>
      </p:sp>
      <p:sp>
        <p:nvSpPr>
          <p:cNvPr id="74" name="Rectangle 73">
            <a:extLst>
              <a:ext uri="{FF2B5EF4-FFF2-40B4-BE49-F238E27FC236}">
                <a16:creationId xmlns:a16="http://schemas.microsoft.com/office/drawing/2014/main" id="{E41DFC60-5310-4DAD-B935-FCEE7F42C14D}"/>
              </a:ext>
            </a:extLst>
          </p:cNvPr>
          <p:cNvSpPr>
            <a:spLocks/>
          </p:cNvSpPr>
          <p:nvPr>
            <p:custDataLst>
              <p:tags r:id="rId3"/>
            </p:custDataLst>
          </p:nvPr>
        </p:nvSpPr>
        <p:spPr>
          <a:xfrm>
            <a:off x="764026" y="2859505"/>
            <a:ext cx="2866654" cy="461665"/>
          </a:xfrm>
          <a:prstGeom prst="rect">
            <a:avLst/>
          </a:prstGeom>
        </p:spPr>
        <p:txBody>
          <a:bodyPr wrap="square">
            <a:spAutoFit/>
          </a:bodyPr>
          <a:lstStyle/>
          <a:p>
            <a:pPr marL="171450" indent="-171450" defTabSz="685617">
              <a:spcAft>
                <a:spcPts val="150"/>
              </a:spcAft>
              <a:buFont typeface="Arial" panose="020B0604020202020204" pitchFamily="34" charset="0"/>
              <a:buChar char="•"/>
            </a:pPr>
            <a:r>
              <a:rPr lang="fr-CA" sz="1200" b="1">
                <a:solidFill>
                  <a:srgbClr val="00264D"/>
                </a:solidFill>
                <a:ea typeface="Arial Unicode MS" pitchFamily="34" charset="-128"/>
                <a:cs typeface="Arial Unicode MS" pitchFamily="34" charset="-128"/>
              </a:rPr>
              <a:t>L’infonuagique, l’IoT, l’analytique, les différents canaux, etc. </a:t>
            </a:r>
          </a:p>
        </p:txBody>
      </p:sp>
      <p:cxnSp>
        <p:nvCxnSpPr>
          <p:cNvPr id="75" name="Connecteur droit 74">
            <a:extLst>
              <a:ext uri="{FF2B5EF4-FFF2-40B4-BE49-F238E27FC236}">
                <a16:creationId xmlns:a16="http://schemas.microsoft.com/office/drawing/2014/main" id="{26CCEC04-F3B5-452C-B12D-B03EC5D08A69}"/>
              </a:ext>
            </a:extLst>
          </p:cNvPr>
          <p:cNvCxnSpPr/>
          <p:nvPr/>
        </p:nvCxnSpPr>
        <p:spPr>
          <a:xfrm>
            <a:off x="455572" y="4124004"/>
            <a:ext cx="198470" cy="0"/>
          </a:xfrm>
          <a:prstGeom prst="line">
            <a:avLst/>
          </a:prstGeom>
        </p:spPr>
        <p:style>
          <a:lnRef idx="2">
            <a:schemeClr val="accent1"/>
          </a:lnRef>
          <a:fillRef idx="0">
            <a:schemeClr val="accent1"/>
          </a:fillRef>
          <a:effectRef idx="1">
            <a:schemeClr val="accent1"/>
          </a:effectRef>
          <a:fontRef idx="minor">
            <a:schemeClr val="tx1"/>
          </a:fontRef>
        </p:style>
      </p:cxnSp>
      <p:sp>
        <p:nvSpPr>
          <p:cNvPr id="77" name="ZoneTexte 76">
            <a:extLst>
              <a:ext uri="{FF2B5EF4-FFF2-40B4-BE49-F238E27FC236}">
                <a16:creationId xmlns:a16="http://schemas.microsoft.com/office/drawing/2014/main" id="{6ED041CE-8EDC-4B8B-AB92-6C1B2BB62BFC}"/>
              </a:ext>
            </a:extLst>
          </p:cNvPr>
          <p:cNvSpPr txBox="1"/>
          <p:nvPr/>
        </p:nvSpPr>
        <p:spPr>
          <a:xfrm>
            <a:off x="764018" y="4065437"/>
            <a:ext cx="3447878" cy="237080"/>
          </a:xfrm>
          <a:prstGeom prst="rect">
            <a:avLst/>
          </a:prstGeom>
          <a:noFill/>
        </p:spPr>
        <p:txBody>
          <a:bodyPr wrap="none" lIns="0" tIns="0" rIns="0" bIns="0" rtlCol="0" anchor="t">
            <a:noAutofit/>
          </a:bodyPr>
          <a:lstStyle/>
          <a:p>
            <a:pPr>
              <a:lnSpc>
                <a:spcPts val="1500"/>
              </a:lnSpc>
              <a:spcBef>
                <a:spcPts val="300"/>
              </a:spcBef>
            </a:pPr>
            <a:r>
              <a:rPr lang="fr-CA" sz="1500" b="1" cap="small">
                <a:solidFill>
                  <a:srgbClr val="0070C0"/>
                </a:solidFill>
                <a:cs typeface="Calibri"/>
              </a:rPr>
              <a:t>Gouverner et Sécuriser les flux</a:t>
            </a:r>
          </a:p>
        </p:txBody>
      </p:sp>
      <p:cxnSp>
        <p:nvCxnSpPr>
          <p:cNvPr id="78" name="Connecteur droit 77">
            <a:extLst>
              <a:ext uri="{FF2B5EF4-FFF2-40B4-BE49-F238E27FC236}">
                <a16:creationId xmlns:a16="http://schemas.microsoft.com/office/drawing/2014/main" id="{BDD6D572-DF4D-4172-B694-923E934F985E}"/>
              </a:ext>
            </a:extLst>
          </p:cNvPr>
          <p:cNvCxnSpPr/>
          <p:nvPr/>
        </p:nvCxnSpPr>
        <p:spPr>
          <a:xfrm>
            <a:off x="455571" y="4413089"/>
            <a:ext cx="198470" cy="0"/>
          </a:xfrm>
          <a:prstGeom prst="line">
            <a:avLst/>
          </a:prstGeom>
        </p:spPr>
        <p:style>
          <a:lnRef idx="2">
            <a:schemeClr val="accent1"/>
          </a:lnRef>
          <a:fillRef idx="0">
            <a:schemeClr val="accent1"/>
          </a:fillRef>
          <a:effectRef idx="1">
            <a:schemeClr val="accent1"/>
          </a:effectRef>
          <a:fontRef idx="minor">
            <a:schemeClr val="tx1"/>
          </a:fontRef>
        </p:style>
      </p:cxnSp>
      <p:sp>
        <p:nvSpPr>
          <p:cNvPr id="109" name="ZoneTexte 108">
            <a:extLst>
              <a:ext uri="{FF2B5EF4-FFF2-40B4-BE49-F238E27FC236}">
                <a16:creationId xmlns:a16="http://schemas.microsoft.com/office/drawing/2014/main" id="{1B08732C-33B5-4590-B02F-A3273881C222}"/>
              </a:ext>
            </a:extLst>
          </p:cNvPr>
          <p:cNvSpPr txBox="1"/>
          <p:nvPr/>
        </p:nvSpPr>
        <p:spPr>
          <a:xfrm>
            <a:off x="764018" y="4352533"/>
            <a:ext cx="2492713" cy="576049"/>
          </a:xfrm>
          <a:prstGeom prst="rect">
            <a:avLst/>
          </a:prstGeom>
          <a:noFill/>
        </p:spPr>
        <p:txBody>
          <a:bodyPr wrap="none" lIns="0" tIns="0" rIns="0" bIns="0" rtlCol="0" anchor="t">
            <a:noAutofit/>
          </a:bodyPr>
          <a:lstStyle/>
          <a:p>
            <a:pPr>
              <a:lnSpc>
                <a:spcPts val="1500"/>
              </a:lnSpc>
              <a:spcBef>
                <a:spcPts val="300"/>
              </a:spcBef>
            </a:pPr>
            <a:r>
              <a:rPr lang="fr-CA" sz="1500" b="1" cap="small">
                <a:solidFill>
                  <a:srgbClr val="0070C0"/>
                </a:solidFill>
                <a:cs typeface="Calibri"/>
              </a:rPr>
              <a:t>Améliorer l’observabilité</a:t>
            </a:r>
          </a:p>
          <a:p>
            <a:pPr marL="256540" indent="-256540">
              <a:lnSpc>
                <a:spcPct val="90000"/>
              </a:lnSpc>
              <a:spcBef>
                <a:spcPts val="300"/>
              </a:spcBef>
              <a:buFont typeface="Wingdings" panose="05000000000000000000" pitchFamily="2" charset="2"/>
              <a:buChar char="q"/>
            </a:pPr>
            <a:r>
              <a:rPr lang="fr-CA" sz="1200">
                <a:solidFill>
                  <a:srgbClr val="32323C"/>
                </a:solidFill>
                <a:ea typeface="+mn-lt"/>
                <a:cs typeface="+mn-lt"/>
              </a:rPr>
              <a:t>vue holistique, sous/</a:t>
            </a:r>
            <a:r>
              <a:rPr lang="fr-CA" sz="1200" err="1">
                <a:solidFill>
                  <a:srgbClr val="32323C"/>
                </a:solidFill>
                <a:ea typeface="+mn-lt"/>
                <a:cs typeface="+mn-lt"/>
              </a:rPr>
              <a:t>sur-utilisation</a:t>
            </a:r>
            <a:r>
              <a:rPr lang="fr-CA" sz="1200">
                <a:solidFill>
                  <a:srgbClr val="32323C"/>
                </a:solidFill>
                <a:ea typeface="+mn-lt"/>
                <a:cs typeface="+mn-lt"/>
              </a:rPr>
              <a:t>, diagnostique, etc.)</a:t>
            </a:r>
          </a:p>
        </p:txBody>
      </p:sp>
      <p:cxnSp>
        <p:nvCxnSpPr>
          <p:cNvPr id="111" name="Connecteur droit 110">
            <a:extLst>
              <a:ext uri="{FF2B5EF4-FFF2-40B4-BE49-F238E27FC236}">
                <a16:creationId xmlns:a16="http://schemas.microsoft.com/office/drawing/2014/main" id="{3904F30B-B7DA-4580-8650-331935964221}"/>
              </a:ext>
            </a:extLst>
          </p:cNvPr>
          <p:cNvCxnSpPr>
            <a:cxnSpLocks/>
          </p:cNvCxnSpPr>
          <p:nvPr/>
        </p:nvCxnSpPr>
        <p:spPr>
          <a:xfrm>
            <a:off x="4494781" y="1142079"/>
            <a:ext cx="9021" cy="36016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Connecteur droit 111">
            <a:extLst>
              <a:ext uri="{FF2B5EF4-FFF2-40B4-BE49-F238E27FC236}">
                <a16:creationId xmlns:a16="http://schemas.microsoft.com/office/drawing/2014/main" id="{0FCC03F1-76AB-43D9-851E-26C4E99F45EB}"/>
              </a:ext>
            </a:extLst>
          </p:cNvPr>
          <p:cNvCxnSpPr/>
          <p:nvPr/>
        </p:nvCxnSpPr>
        <p:spPr>
          <a:xfrm>
            <a:off x="4503803" y="1492092"/>
            <a:ext cx="198470" cy="0"/>
          </a:xfrm>
          <a:prstGeom prst="line">
            <a:avLst/>
          </a:prstGeom>
        </p:spPr>
        <p:style>
          <a:lnRef idx="2">
            <a:schemeClr val="accent1"/>
          </a:lnRef>
          <a:fillRef idx="0">
            <a:schemeClr val="accent1"/>
          </a:fillRef>
          <a:effectRef idx="1">
            <a:schemeClr val="accent1"/>
          </a:effectRef>
          <a:fontRef idx="minor">
            <a:schemeClr val="tx1"/>
          </a:fontRef>
        </p:style>
      </p:cxnSp>
      <p:sp>
        <p:nvSpPr>
          <p:cNvPr id="113" name="Triangle isocèle 112">
            <a:extLst>
              <a:ext uri="{FF2B5EF4-FFF2-40B4-BE49-F238E27FC236}">
                <a16:creationId xmlns:a16="http://schemas.microsoft.com/office/drawing/2014/main" id="{FD20201F-4306-4B47-90E7-ABCF847F18CB}"/>
              </a:ext>
            </a:extLst>
          </p:cNvPr>
          <p:cNvSpPr/>
          <p:nvPr/>
        </p:nvSpPr>
        <p:spPr bwMode="auto">
          <a:xfrm rot="16200000" flipV="1">
            <a:off x="4449817" y="1196065"/>
            <a:ext cx="269930" cy="161958"/>
          </a:xfrm>
          <a:prstGeom prst="triangle">
            <a:avLst/>
          </a:prstGeom>
          <a:solidFill>
            <a:schemeClr val="tx2"/>
          </a:solidFill>
          <a:ln w="9525">
            <a:solidFill>
              <a:schemeClr val="tx2"/>
            </a:solidFill>
            <a:round/>
            <a:headEnd/>
            <a:tailEnd/>
          </a:ln>
        </p:spPr>
        <p:txBody>
          <a:bodyPr wrap="none" rtlCol="0" anchor="ctr"/>
          <a:lstStyle/>
          <a:p>
            <a:pPr algn="ctr"/>
            <a:endParaRPr lang="fr-CA"/>
          </a:p>
        </p:txBody>
      </p:sp>
      <p:sp>
        <p:nvSpPr>
          <p:cNvPr id="115" name="ZoneTexte 114">
            <a:extLst>
              <a:ext uri="{FF2B5EF4-FFF2-40B4-BE49-F238E27FC236}">
                <a16:creationId xmlns:a16="http://schemas.microsoft.com/office/drawing/2014/main" id="{9E68498F-93C0-443C-9C2C-7571C7E4192B}"/>
              </a:ext>
            </a:extLst>
          </p:cNvPr>
          <p:cNvSpPr txBox="1"/>
          <p:nvPr/>
        </p:nvSpPr>
        <p:spPr>
          <a:xfrm>
            <a:off x="4525930" y="1190040"/>
            <a:ext cx="922370" cy="237081"/>
          </a:xfrm>
          <a:prstGeom prst="rect">
            <a:avLst/>
          </a:prstGeom>
          <a:noFill/>
        </p:spPr>
        <p:txBody>
          <a:bodyPr wrap="none" lIns="0" tIns="0" rIns="0" bIns="0" rtlCol="0" anchor="t">
            <a:noAutofit/>
          </a:bodyPr>
          <a:lstStyle/>
          <a:p>
            <a:pPr algn="ctr">
              <a:lnSpc>
                <a:spcPts val="1500"/>
              </a:lnSpc>
              <a:spcBef>
                <a:spcPts val="300"/>
              </a:spcBef>
            </a:pPr>
            <a:r>
              <a:rPr lang="fr-CA" sz="1500" b="1" cap="small">
                <a:solidFill>
                  <a:srgbClr val="0070C0"/>
                </a:solidFill>
              </a:rPr>
              <a:t>Agilité</a:t>
            </a:r>
            <a:endParaRPr lang="fr-CA" sz="1500" b="1" cap="small">
              <a:solidFill>
                <a:srgbClr val="0070C0"/>
              </a:solidFill>
              <a:cs typeface="Calibri"/>
            </a:endParaRPr>
          </a:p>
        </p:txBody>
      </p:sp>
      <p:sp>
        <p:nvSpPr>
          <p:cNvPr id="3" name="Titre 1">
            <a:extLst>
              <a:ext uri="{FF2B5EF4-FFF2-40B4-BE49-F238E27FC236}">
                <a16:creationId xmlns:a16="http://schemas.microsoft.com/office/drawing/2014/main" id="{74D25376-8C8C-49DE-8497-2C37D2AFB60B}"/>
              </a:ext>
            </a:extLst>
          </p:cNvPr>
          <p:cNvSpPr txBox="1">
            <a:spLocks/>
          </p:cNvSpPr>
          <p:nvPr/>
        </p:nvSpPr>
        <p:spPr>
          <a:xfrm>
            <a:off x="167815" y="59837"/>
            <a:ext cx="8811326" cy="565175"/>
          </a:xfrm>
          <a:prstGeom prst="rect">
            <a:avLst/>
          </a:prstGeom>
          <a:solidFill>
            <a:srgbClr val="0070C0"/>
          </a:solidFill>
        </p:spPr>
        <p:txBody>
          <a:bodyPr vert="horz" lIns="91440" tIns="45720" rIns="91440" bIns="45720" rtlCol="0" anchor="ctr">
            <a:normAutofit fontScale="97500"/>
          </a:bodyPr>
          <a:lstStyle>
            <a:lvl1pPr algn="ctr" defTabSz="914400" rtl="0" eaLnBrk="1" latinLnBrk="0" hangingPunct="1">
              <a:spcBef>
                <a:spcPct val="0"/>
              </a:spcBef>
              <a:buNone/>
              <a:defRPr sz="3000" b="0" kern="1200">
                <a:solidFill>
                  <a:schemeClr val="tx2"/>
                </a:solidFill>
                <a:latin typeface="+mj-lt"/>
                <a:ea typeface="+mj-ea"/>
                <a:cs typeface="+mj-cs"/>
              </a:defRPr>
            </a:lvl1pPr>
          </a:lstStyle>
          <a:p>
            <a:pPr algn="l"/>
            <a:r>
              <a:rPr lang="fr-CA">
                <a:solidFill>
                  <a:schemeClr val="bg1"/>
                </a:solidFill>
              </a:rPr>
              <a:t>Pourquoi des capacités d'intégrations ?</a:t>
            </a:r>
          </a:p>
        </p:txBody>
      </p:sp>
      <p:sp>
        <p:nvSpPr>
          <p:cNvPr id="32" name="Titre 1">
            <a:extLst>
              <a:ext uri="{FF2B5EF4-FFF2-40B4-BE49-F238E27FC236}">
                <a16:creationId xmlns:a16="http://schemas.microsoft.com/office/drawing/2014/main" id="{17778F17-55C1-4D97-92BD-E13749535654}"/>
              </a:ext>
            </a:extLst>
          </p:cNvPr>
          <p:cNvSpPr txBox="1">
            <a:spLocks/>
          </p:cNvSpPr>
          <p:nvPr/>
        </p:nvSpPr>
        <p:spPr>
          <a:xfrm>
            <a:off x="260098" y="696708"/>
            <a:ext cx="8811326" cy="447613"/>
          </a:xfrm>
          <a:prstGeom prst="rect">
            <a:avLst/>
          </a:prstGeom>
          <a:solidFill>
            <a:schemeClr val="bg1"/>
          </a:solidFill>
        </p:spPr>
        <p:txBody>
          <a:bodyPr vert="horz" lIns="91440" tIns="45720" rIns="91440" bIns="45720" rtlCol="0" anchor="ctr">
            <a:normAutofit fontScale="90000" lnSpcReduction="10000"/>
          </a:bodyPr>
          <a:lstStyle>
            <a:lvl1pPr algn="ctr" defTabSz="914400" rtl="0" eaLnBrk="1" latinLnBrk="0" hangingPunct="1">
              <a:spcBef>
                <a:spcPct val="0"/>
              </a:spcBef>
              <a:buNone/>
              <a:defRPr sz="3000" b="0" kern="1200">
                <a:solidFill>
                  <a:schemeClr val="tx2"/>
                </a:solidFill>
                <a:latin typeface="+mj-lt"/>
                <a:ea typeface="+mj-ea"/>
                <a:cs typeface="+mj-cs"/>
              </a:defRPr>
            </a:lvl1pPr>
          </a:lstStyle>
          <a:p>
            <a:pPr algn="l"/>
            <a:r>
              <a:rPr lang="fr-CA" sz="2800">
                <a:solidFill>
                  <a:srgbClr val="0070C0"/>
                </a:solidFill>
              </a:rPr>
              <a:t>Une capacité au cœur de la </a:t>
            </a:r>
            <a:r>
              <a:rPr lang="fr-CA" sz="2800" b="1">
                <a:solidFill>
                  <a:srgbClr val="0070C0"/>
                </a:solidFill>
              </a:rPr>
              <a:t>plateforme numérique </a:t>
            </a:r>
            <a:r>
              <a:rPr lang="fr-CA" sz="2800">
                <a:solidFill>
                  <a:srgbClr val="0070C0"/>
                </a:solidFill>
              </a:rPr>
              <a:t>HQ</a:t>
            </a:r>
          </a:p>
        </p:txBody>
      </p:sp>
      <p:sp>
        <p:nvSpPr>
          <p:cNvPr id="35" name="ZoneTexte 34">
            <a:extLst>
              <a:ext uri="{FF2B5EF4-FFF2-40B4-BE49-F238E27FC236}">
                <a16:creationId xmlns:a16="http://schemas.microsoft.com/office/drawing/2014/main" id="{EFE17555-8017-4CB5-AA45-744DF9A01768}"/>
              </a:ext>
            </a:extLst>
          </p:cNvPr>
          <p:cNvSpPr txBox="1"/>
          <p:nvPr/>
        </p:nvSpPr>
        <p:spPr>
          <a:xfrm>
            <a:off x="2047422" y="3365776"/>
            <a:ext cx="2416203" cy="615877"/>
          </a:xfrm>
          <a:prstGeom prst="rect">
            <a:avLst/>
          </a:prstGeom>
          <a:noFill/>
        </p:spPr>
        <p:txBody>
          <a:bodyPr wrap="square" lIns="0" tIns="0" rIns="0" bIns="0" rtlCol="0" anchor="t">
            <a:noAutofit/>
          </a:bodyPr>
          <a:lstStyle/>
          <a:p>
            <a:pPr marL="256540" indent="-256540">
              <a:lnSpc>
                <a:spcPct val="90000"/>
              </a:lnSpc>
              <a:spcBef>
                <a:spcPts val="300"/>
              </a:spcBef>
              <a:buFont typeface="Wingdings" panose="05000000000000000000" pitchFamily="2" charset="2"/>
              <a:buChar char="q"/>
            </a:pPr>
            <a:r>
              <a:rPr lang="fr-CA" sz="1200">
                <a:solidFill>
                  <a:srgbClr val="32323C"/>
                </a:solidFill>
                <a:ea typeface="+mn-lt"/>
                <a:cs typeface="+mn-lt"/>
              </a:rPr>
              <a:t>SAAS (CRM, partenaires (B2B),…)</a:t>
            </a:r>
          </a:p>
          <a:p>
            <a:pPr marL="256540" indent="-256540">
              <a:lnSpc>
                <a:spcPct val="90000"/>
              </a:lnSpc>
              <a:spcBef>
                <a:spcPts val="300"/>
              </a:spcBef>
              <a:buFont typeface="Wingdings" panose="05000000000000000000" pitchFamily="2" charset="2"/>
              <a:buChar char="q"/>
            </a:pPr>
            <a:r>
              <a:rPr lang="fr-CA" sz="1200">
                <a:solidFill>
                  <a:srgbClr val="32323C"/>
                </a:solidFill>
              </a:rPr>
              <a:t>Automatisation</a:t>
            </a:r>
          </a:p>
        </p:txBody>
      </p:sp>
      <p:sp>
        <p:nvSpPr>
          <p:cNvPr id="38" name="ZoneTexte 37">
            <a:extLst>
              <a:ext uri="{FF2B5EF4-FFF2-40B4-BE49-F238E27FC236}">
                <a16:creationId xmlns:a16="http://schemas.microsoft.com/office/drawing/2014/main" id="{8C42C1C0-61D2-4B99-A9BD-36FCE34E42F7}"/>
              </a:ext>
            </a:extLst>
          </p:cNvPr>
          <p:cNvSpPr txBox="1"/>
          <p:nvPr/>
        </p:nvSpPr>
        <p:spPr>
          <a:xfrm>
            <a:off x="4881400" y="1512181"/>
            <a:ext cx="2660242" cy="213127"/>
          </a:xfrm>
          <a:prstGeom prst="rect">
            <a:avLst/>
          </a:prstGeom>
          <a:noFill/>
        </p:spPr>
        <p:txBody>
          <a:bodyPr wrap="none" lIns="0" tIns="0" rIns="0" bIns="0" rtlCol="0" anchor="t">
            <a:noAutofit/>
          </a:bodyPr>
          <a:lstStyle/>
          <a:p>
            <a:pPr>
              <a:lnSpc>
                <a:spcPts val="1500"/>
              </a:lnSpc>
              <a:spcBef>
                <a:spcPts val="300"/>
              </a:spcBef>
            </a:pPr>
            <a:r>
              <a:rPr lang="fr-CA" sz="1500" b="1" cap="small">
                <a:solidFill>
                  <a:srgbClr val="0070C0"/>
                </a:solidFill>
              </a:rPr>
              <a:t>Valoriser les APIs </a:t>
            </a:r>
          </a:p>
        </p:txBody>
      </p:sp>
      <p:sp>
        <p:nvSpPr>
          <p:cNvPr id="39" name="ZoneTexte 38">
            <a:extLst>
              <a:ext uri="{FF2B5EF4-FFF2-40B4-BE49-F238E27FC236}">
                <a16:creationId xmlns:a16="http://schemas.microsoft.com/office/drawing/2014/main" id="{7B24B9C4-C732-4C24-B72F-EEDCE56C3CE9}"/>
              </a:ext>
            </a:extLst>
          </p:cNvPr>
          <p:cNvSpPr txBox="1"/>
          <p:nvPr/>
        </p:nvSpPr>
        <p:spPr>
          <a:xfrm>
            <a:off x="7686638" y="1840869"/>
            <a:ext cx="976982" cy="276999"/>
          </a:xfrm>
          <a:prstGeom prst="rect">
            <a:avLst/>
          </a:prstGeom>
          <a:noFill/>
        </p:spPr>
        <p:txBody>
          <a:bodyPr wrap="none" lIns="0" tIns="0" rIns="0" bIns="0" rtlCol="0" anchor="t">
            <a:noAutofit/>
          </a:bodyPr>
          <a:lstStyle/>
          <a:p>
            <a:pPr>
              <a:lnSpc>
                <a:spcPts val="1500"/>
              </a:lnSpc>
              <a:spcBef>
                <a:spcPts val="300"/>
              </a:spcBef>
            </a:pPr>
            <a:r>
              <a:rPr lang="fr-CA" sz="1500" b="1" cap="small">
                <a:solidFill>
                  <a:srgbClr val="0070C0"/>
                </a:solidFill>
              </a:rPr>
              <a:t>Découplage</a:t>
            </a:r>
          </a:p>
        </p:txBody>
      </p:sp>
      <p:sp>
        <p:nvSpPr>
          <p:cNvPr id="40" name="ZoneTexte 39">
            <a:extLst>
              <a:ext uri="{FF2B5EF4-FFF2-40B4-BE49-F238E27FC236}">
                <a16:creationId xmlns:a16="http://schemas.microsoft.com/office/drawing/2014/main" id="{59E9D5A9-1381-46BC-987F-CFB220235E0F}"/>
              </a:ext>
            </a:extLst>
          </p:cNvPr>
          <p:cNvSpPr txBox="1"/>
          <p:nvPr/>
        </p:nvSpPr>
        <p:spPr>
          <a:xfrm>
            <a:off x="7686638" y="3308306"/>
            <a:ext cx="976982" cy="276999"/>
          </a:xfrm>
          <a:prstGeom prst="rect">
            <a:avLst/>
          </a:prstGeom>
          <a:noFill/>
        </p:spPr>
        <p:txBody>
          <a:bodyPr wrap="none" lIns="0" tIns="0" rIns="0" bIns="0" rtlCol="0" anchor="t">
            <a:noAutofit/>
          </a:bodyPr>
          <a:lstStyle/>
          <a:p>
            <a:pPr>
              <a:lnSpc>
                <a:spcPts val="1500"/>
              </a:lnSpc>
              <a:spcBef>
                <a:spcPts val="300"/>
              </a:spcBef>
            </a:pPr>
            <a:r>
              <a:rPr lang="fr-CA" sz="1500" b="1" cap="small">
                <a:solidFill>
                  <a:srgbClr val="0070C0"/>
                </a:solidFill>
              </a:rPr>
              <a:t>Réutilisation</a:t>
            </a:r>
          </a:p>
        </p:txBody>
      </p:sp>
      <p:sp>
        <p:nvSpPr>
          <p:cNvPr id="41" name="Rectangle 40">
            <a:extLst>
              <a:ext uri="{FF2B5EF4-FFF2-40B4-BE49-F238E27FC236}">
                <a16:creationId xmlns:a16="http://schemas.microsoft.com/office/drawing/2014/main" id="{0CC8FA86-4169-43D6-9E99-F0C6C434C0CE}"/>
              </a:ext>
            </a:extLst>
          </p:cNvPr>
          <p:cNvSpPr/>
          <p:nvPr>
            <p:custDataLst>
              <p:tags r:id="rId4"/>
            </p:custDataLst>
          </p:nvPr>
        </p:nvSpPr>
        <p:spPr>
          <a:xfrm>
            <a:off x="4834482" y="3029146"/>
            <a:ext cx="2687610" cy="2097497"/>
          </a:xfrm>
          <a:prstGeom prst="rect">
            <a:avLst/>
          </a:prstGeom>
        </p:spPr>
        <p:txBody>
          <a:bodyPr wrap="square" anchor="t">
            <a:spAutoFit/>
          </a:bodyPr>
          <a:lstStyle/>
          <a:p>
            <a:pPr marL="171450" indent="-171450" defTabSz="685617">
              <a:spcAft>
                <a:spcPts val="150"/>
              </a:spcAft>
              <a:buFont typeface="Arial" panose="020B0604020202020204" pitchFamily="34" charset="0"/>
              <a:buChar char="•"/>
            </a:pPr>
            <a:r>
              <a:rPr lang="fr-CA" sz="1200" b="1">
                <a:solidFill>
                  <a:srgbClr val="00264D"/>
                </a:solidFill>
                <a:ea typeface="Arial Unicode MS"/>
                <a:cs typeface="Arial Unicode MS"/>
              </a:rPr>
              <a:t>Pour favoriser la réutilisation</a:t>
            </a:r>
          </a:p>
          <a:p>
            <a:pPr marL="358775" lvl="1" indent="-179388">
              <a:lnSpc>
                <a:spcPct val="90000"/>
              </a:lnSpc>
              <a:spcBef>
                <a:spcPts val="300"/>
              </a:spcBef>
              <a:spcAft>
                <a:spcPts val="150"/>
              </a:spcAft>
              <a:buFont typeface="Wingdings" panose="05000000000000000000" pitchFamily="2" charset="2"/>
              <a:buChar char="q"/>
            </a:pPr>
            <a:r>
              <a:rPr lang="fr-CA" sz="1200">
                <a:ea typeface="+mn-lt"/>
                <a:cs typeface="+mn-lt"/>
              </a:rPr>
              <a:t>Rendre la </a:t>
            </a:r>
            <a:r>
              <a:rPr lang="fr-CA" sz="1200">
                <a:solidFill>
                  <a:srgbClr val="0070C0"/>
                </a:solidFill>
                <a:ea typeface="+mn-lt"/>
                <a:cs typeface="+mn-lt"/>
              </a:rPr>
              <a:t>donnée</a:t>
            </a:r>
            <a:r>
              <a:rPr lang="fr-CA" sz="1200">
                <a:ea typeface="+mn-lt"/>
                <a:cs typeface="+mn-lt"/>
              </a:rPr>
              <a:t> disponible pour plusieurs consommateurs</a:t>
            </a:r>
          </a:p>
          <a:p>
            <a:pPr marL="171450" indent="-171450" defTabSz="685617">
              <a:spcAft>
                <a:spcPts val="150"/>
              </a:spcAft>
              <a:buFont typeface="Arial" panose="020B0604020202020204" pitchFamily="34" charset="0"/>
              <a:buChar char="•"/>
            </a:pPr>
            <a:r>
              <a:rPr lang="fr-CA" sz="1200" b="1">
                <a:solidFill>
                  <a:srgbClr val="00264D"/>
                </a:solidFill>
                <a:ea typeface="Arial Unicode MS" pitchFamily="34" charset="-128"/>
                <a:cs typeface="Arial Unicode MS" pitchFamily="34" charset="-128"/>
              </a:rPr>
              <a:t>Rendre la donnée disponible</a:t>
            </a:r>
          </a:p>
          <a:p>
            <a:pPr marL="358775" lvl="1" indent="-179388">
              <a:lnSpc>
                <a:spcPct val="90000"/>
              </a:lnSpc>
              <a:spcBef>
                <a:spcPts val="300"/>
              </a:spcBef>
              <a:spcAft>
                <a:spcPts val="150"/>
              </a:spcAft>
              <a:buFont typeface="Wingdings" panose="05000000000000000000" pitchFamily="2" charset="2"/>
              <a:buChar char="q"/>
            </a:pPr>
            <a:r>
              <a:rPr lang="fr-CA" sz="1200">
                <a:ea typeface="+mn-lt"/>
                <a:cs typeface="+mn-lt"/>
              </a:rPr>
              <a:t>En</a:t>
            </a:r>
            <a:r>
              <a:rPr lang="fr-CA" sz="1200">
                <a:solidFill>
                  <a:srgbClr val="0070C0"/>
                </a:solidFill>
                <a:ea typeface="+mn-lt"/>
                <a:cs typeface="+mn-lt"/>
              </a:rPr>
              <a:t> temps-réel </a:t>
            </a:r>
            <a:r>
              <a:rPr lang="fr-CA" sz="1200">
                <a:ea typeface="+mn-lt"/>
                <a:cs typeface="+mn-lt"/>
              </a:rPr>
              <a:t>: plus de dépôt intermédiaire (en lot)</a:t>
            </a:r>
          </a:p>
          <a:p>
            <a:pPr marL="358775" lvl="1" indent="-179388">
              <a:lnSpc>
                <a:spcPct val="90000"/>
              </a:lnSpc>
              <a:spcBef>
                <a:spcPts val="300"/>
              </a:spcBef>
              <a:spcAft>
                <a:spcPts val="150"/>
              </a:spcAft>
              <a:buFont typeface="Wingdings" panose="05000000000000000000" pitchFamily="2" charset="2"/>
              <a:buChar char="q"/>
            </a:pPr>
            <a:r>
              <a:rPr lang="fr-CA" sz="1200">
                <a:ea typeface="+mn-lt"/>
                <a:cs typeface="+mn-lt"/>
              </a:rPr>
              <a:t>Gouverner et encadrer l’utilisation (ex. catalogue de services) </a:t>
            </a:r>
          </a:p>
          <a:p>
            <a:pPr marL="187325" lvl="1" defTabSz="685617">
              <a:spcAft>
                <a:spcPts val="150"/>
              </a:spcAft>
            </a:pPr>
            <a:endParaRPr lang="fr-CA" sz="1200" b="1">
              <a:solidFill>
                <a:srgbClr val="00264D"/>
              </a:solidFill>
              <a:ea typeface="Arial Unicode MS"/>
              <a:cs typeface="Arial Unicode MS"/>
            </a:endParaRPr>
          </a:p>
          <a:p>
            <a:pPr marL="171450" indent="-171450" defTabSz="685617">
              <a:spcAft>
                <a:spcPts val="150"/>
              </a:spcAft>
              <a:buFont typeface="Arial" panose="020B0604020202020204" pitchFamily="34" charset="0"/>
              <a:buChar char="•"/>
            </a:pPr>
            <a:endParaRPr lang="fr-CA" sz="1200" b="1">
              <a:solidFill>
                <a:srgbClr val="00264D"/>
              </a:solidFill>
              <a:ea typeface="Arial Unicode MS"/>
              <a:cs typeface="Arial Unicode MS"/>
            </a:endParaRPr>
          </a:p>
        </p:txBody>
      </p:sp>
    </p:spTree>
    <p:extLst>
      <p:ext uri="{BB962C8B-B14F-4D97-AF65-F5344CB8AC3E}">
        <p14:creationId xmlns:p14="http://schemas.microsoft.com/office/powerpoint/2010/main" val="2255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20</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000" dirty="0">
                <a:solidFill>
                  <a:schemeClr val="bg1"/>
                </a:solidFill>
              </a:rPr>
              <a:t>Patron de sécurité - </a:t>
            </a:r>
            <a:r>
              <a:rPr lang="fr-CA" sz="2000" dirty="0" err="1">
                <a:solidFill>
                  <a:schemeClr val="bg1"/>
                </a:solidFill>
              </a:rPr>
              <a:t>OpenID</a:t>
            </a:r>
            <a:r>
              <a:rPr lang="fr-CA" sz="2000" dirty="0">
                <a:solidFill>
                  <a:schemeClr val="bg1"/>
                </a:solidFill>
              </a:rPr>
              <a:t> HTTPS Entrant même périmètre de sécurité</a:t>
            </a:r>
          </a:p>
        </p:txBody>
      </p:sp>
      <p:pic>
        <p:nvPicPr>
          <p:cNvPr id="43014" name="Picture 6">
            <a:extLst>
              <a:ext uri="{FF2B5EF4-FFF2-40B4-BE49-F238E27FC236}">
                <a16:creationId xmlns:a16="http://schemas.microsoft.com/office/drawing/2014/main" id="{EE9A57B3-027F-4BB4-9EE1-0CF69A4D89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162" y="1036525"/>
            <a:ext cx="4148868" cy="3404846"/>
          </a:xfrm>
          <a:prstGeom prst="rect">
            <a:avLst/>
          </a:prstGeom>
          <a:noFill/>
          <a:extLst>
            <a:ext uri="{909E8E84-426E-40DD-AFC4-6F175D3DCCD1}">
              <a14:hiddenFill xmlns:a14="http://schemas.microsoft.com/office/drawing/2010/main">
                <a:solidFill>
                  <a:srgbClr val="FFFFFF"/>
                </a:solidFill>
              </a14:hiddenFill>
            </a:ext>
          </a:extLst>
        </p:spPr>
      </p:pic>
      <p:pic>
        <p:nvPicPr>
          <p:cNvPr id="43018" name="Picture 10">
            <a:extLst>
              <a:ext uri="{FF2B5EF4-FFF2-40B4-BE49-F238E27FC236}">
                <a16:creationId xmlns:a16="http://schemas.microsoft.com/office/drawing/2014/main" id="{A2673F33-D508-450D-805C-9361FCBD48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773202"/>
            <a:ext cx="4297684" cy="426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08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21</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000" dirty="0">
                <a:solidFill>
                  <a:schemeClr val="bg1"/>
                </a:solidFill>
              </a:rPr>
              <a:t>Patron de sécurité - </a:t>
            </a:r>
            <a:r>
              <a:rPr lang="fr-CA" sz="2000" dirty="0" err="1">
                <a:solidFill>
                  <a:schemeClr val="bg1"/>
                </a:solidFill>
              </a:rPr>
              <a:t>OpenID</a:t>
            </a:r>
            <a:r>
              <a:rPr lang="fr-CA" sz="2000" dirty="0">
                <a:solidFill>
                  <a:schemeClr val="bg1"/>
                </a:solidFill>
              </a:rPr>
              <a:t> HTTPS Sortant même périmètre de sécurité</a:t>
            </a:r>
          </a:p>
        </p:txBody>
      </p:sp>
      <p:pic>
        <p:nvPicPr>
          <p:cNvPr id="44042" name="Picture 10">
            <a:extLst>
              <a:ext uri="{FF2B5EF4-FFF2-40B4-BE49-F238E27FC236}">
                <a16:creationId xmlns:a16="http://schemas.microsoft.com/office/drawing/2014/main" id="{8AD6DAE2-C353-4D73-87E2-709245D104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1689" y="882991"/>
            <a:ext cx="4602799" cy="4185537"/>
          </a:xfrm>
          <a:prstGeom prst="rect">
            <a:avLst/>
          </a:prstGeom>
          <a:noFill/>
          <a:extLst>
            <a:ext uri="{909E8E84-426E-40DD-AFC4-6F175D3DCCD1}">
              <a14:hiddenFill xmlns:a14="http://schemas.microsoft.com/office/drawing/2010/main">
                <a:solidFill>
                  <a:srgbClr val="FFFFFF"/>
                </a:solidFill>
              </a14:hiddenFill>
            </a:ext>
          </a:extLst>
        </p:spPr>
      </p:pic>
      <p:pic>
        <p:nvPicPr>
          <p:cNvPr id="43010" name="Picture 2">
            <a:extLst>
              <a:ext uri="{FF2B5EF4-FFF2-40B4-BE49-F238E27FC236}">
                <a16:creationId xmlns:a16="http://schemas.microsoft.com/office/drawing/2014/main" id="{C15C1612-D0BD-4FB7-9778-54571D0B06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162" y="1138172"/>
            <a:ext cx="4112186" cy="333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17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22</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000" dirty="0">
                <a:solidFill>
                  <a:schemeClr val="bg1"/>
                </a:solidFill>
              </a:rPr>
              <a:t>Patron de sécurité - </a:t>
            </a:r>
            <a:r>
              <a:rPr lang="fr-CA" sz="2000" dirty="0" err="1">
                <a:solidFill>
                  <a:schemeClr val="bg1"/>
                </a:solidFill>
              </a:rPr>
              <a:t>OpenID</a:t>
            </a:r>
            <a:r>
              <a:rPr lang="fr-CA" sz="2000" dirty="0">
                <a:solidFill>
                  <a:schemeClr val="bg1"/>
                </a:solidFill>
              </a:rPr>
              <a:t> HTTPS Entrant inter périmètre de sécurité</a:t>
            </a:r>
          </a:p>
        </p:txBody>
      </p:sp>
      <p:pic>
        <p:nvPicPr>
          <p:cNvPr id="46082" name="Picture 2">
            <a:extLst>
              <a:ext uri="{FF2B5EF4-FFF2-40B4-BE49-F238E27FC236}">
                <a16:creationId xmlns:a16="http://schemas.microsoft.com/office/drawing/2014/main" id="{E4775873-65E6-4C8F-949F-39D2E2B759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162" y="870857"/>
            <a:ext cx="4297684" cy="4066734"/>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a:extLst>
              <a:ext uri="{FF2B5EF4-FFF2-40B4-BE49-F238E27FC236}">
                <a16:creationId xmlns:a16="http://schemas.microsoft.com/office/drawing/2014/main" id="{8587C92F-0EE6-4565-95F6-52316D915B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0088" y="1092780"/>
            <a:ext cx="4604400" cy="334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365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23</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000" dirty="0">
                <a:solidFill>
                  <a:schemeClr val="bg1"/>
                </a:solidFill>
              </a:rPr>
              <a:t>Patron de sécurité - </a:t>
            </a:r>
            <a:r>
              <a:rPr lang="fr-CA" sz="2000" dirty="0" err="1">
                <a:solidFill>
                  <a:schemeClr val="bg1"/>
                </a:solidFill>
              </a:rPr>
              <a:t>OpenID</a:t>
            </a:r>
            <a:r>
              <a:rPr lang="fr-CA" sz="2000" dirty="0">
                <a:solidFill>
                  <a:schemeClr val="bg1"/>
                </a:solidFill>
              </a:rPr>
              <a:t> HTTPS Sortant inter périmètre de sécurité (1/2)</a:t>
            </a:r>
          </a:p>
        </p:txBody>
      </p:sp>
      <p:pic>
        <p:nvPicPr>
          <p:cNvPr id="3" name="Image 2">
            <a:extLst>
              <a:ext uri="{FF2B5EF4-FFF2-40B4-BE49-F238E27FC236}">
                <a16:creationId xmlns:a16="http://schemas.microsoft.com/office/drawing/2014/main" id="{F6D7C386-A015-48D9-BEE7-4744B63191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1827" y="822455"/>
            <a:ext cx="5554517" cy="4219446"/>
          </a:xfrm>
          <a:prstGeom prst="rect">
            <a:avLst/>
          </a:prstGeom>
        </p:spPr>
      </p:pic>
    </p:spTree>
    <p:extLst>
      <p:ext uri="{BB962C8B-B14F-4D97-AF65-F5344CB8AC3E}">
        <p14:creationId xmlns:p14="http://schemas.microsoft.com/office/powerpoint/2010/main" val="2407255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24</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000" dirty="0">
                <a:solidFill>
                  <a:schemeClr val="bg1"/>
                </a:solidFill>
              </a:rPr>
              <a:t>Patron de sécurité - </a:t>
            </a:r>
            <a:r>
              <a:rPr lang="fr-CA" sz="2000" dirty="0" err="1">
                <a:solidFill>
                  <a:schemeClr val="bg1"/>
                </a:solidFill>
              </a:rPr>
              <a:t>OpenID</a:t>
            </a:r>
            <a:r>
              <a:rPr lang="fr-CA" sz="2000" dirty="0">
                <a:solidFill>
                  <a:schemeClr val="bg1"/>
                </a:solidFill>
              </a:rPr>
              <a:t> HTTPS Sortant inter périmètre de sécurité (2/2)</a:t>
            </a:r>
          </a:p>
        </p:txBody>
      </p:sp>
      <p:pic>
        <p:nvPicPr>
          <p:cNvPr id="45060" name="Picture 4">
            <a:extLst>
              <a:ext uri="{FF2B5EF4-FFF2-40B4-BE49-F238E27FC236}">
                <a16:creationId xmlns:a16="http://schemas.microsoft.com/office/drawing/2014/main" id="{791614AE-DF7C-45BD-B78D-73772318F8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337" y="923017"/>
            <a:ext cx="8811326" cy="384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857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25</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3200" dirty="0">
                <a:solidFill>
                  <a:schemeClr val="bg1"/>
                </a:solidFill>
              </a:rPr>
              <a:t>Liste des patrons de sécurité</a:t>
            </a:r>
          </a:p>
        </p:txBody>
      </p:sp>
      <p:sp>
        <p:nvSpPr>
          <p:cNvPr id="4" name="Rectangle 3">
            <a:extLst>
              <a:ext uri="{FF2B5EF4-FFF2-40B4-BE49-F238E27FC236}">
                <a16:creationId xmlns:a16="http://schemas.microsoft.com/office/drawing/2014/main" id="{66E9FD34-9450-4CC2-BD7F-922058C2CDE8}"/>
              </a:ext>
            </a:extLst>
          </p:cNvPr>
          <p:cNvSpPr/>
          <p:nvPr/>
        </p:nvSpPr>
        <p:spPr>
          <a:xfrm>
            <a:off x="233916" y="903408"/>
            <a:ext cx="8293395" cy="1815882"/>
          </a:xfrm>
          <a:prstGeom prst="rect">
            <a:avLst/>
          </a:prstGeom>
        </p:spPr>
        <p:txBody>
          <a:bodyPr wrap="square">
            <a:spAutoFit/>
          </a:bodyPr>
          <a:lstStyle/>
          <a:p>
            <a:pPr fontAlgn="base"/>
            <a:r>
              <a:rPr lang="fr-CA" sz="1400" b="1" dirty="0">
                <a:solidFill>
                  <a:srgbClr val="000000"/>
                </a:solidFill>
                <a:latin typeface="Calibri" panose="020F0502020204030204" pitchFamily="34" charset="0"/>
              </a:rPr>
              <a:t>Flux</a:t>
            </a:r>
            <a:endParaRPr lang="en-US" sz="1400" dirty="0">
              <a:solidFill>
                <a:srgbClr val="000000"/>
              </a:solidFill>
              <a:latin typeface="Segoe UI" panose="020B0502040204020203" pitchFamily="34" charset="0"/>
            </a:endParaRPr>
          </a:p>
          <a:p>
            <a:pPr fontAlgn="base"/>
            <a:r>
              <a:rPr lang="fr-CA" sz="1400" dirty="0">
                <a:solidFill>
                  <a:srgbClr val="000000"/>
                </a:solidFill>
                <a:latin typeface="Calibri" panose="020F0502020204030204" pitchFamily="34" charset="0"/>
              </a:rPr>
              <a:t>​</a:t>
            </a:r>
            <a:endParaRPr lang="fr-CA" sz="1400" dirty="0">
              <a:solidFill>
                <a:srgbClr val="000000"/>
              </a:solidFill>
              <a:latin typeface="Segoe UI" panose="020B0502040204020203" pitchFamily="34" charset="0"/>
            </a:endParaRPr>
          </a:p>
          <a:p>
            <a:pPr marL="285750" indent="-285750" fontAlgn="base">
              <a:buFont typeface="Wingdings" panose="05000000000000000000" pitchFamily="2" charset="2"/>
              <a:buChar char="q"/>
            </a:pPr>
            <a:r>
              <a:rPr lang="fr-CA" sz="1400" dirty="0">
                <a:solidFill>
                  <a:srgbClr val="000000"/>
                </a:solidFill>
                <a:latin typeface="Calibri" panose="020F0502020204030204" pitchFamily="34" charset="0"/>
              </a:rPr>
              <a:t>HTTPS </a:t>
            </a:r>
            <a:r>
              <a:rPr lang="fr-CA" sz="1400" dirty="0" err="1">
                <a:solidFill>
                  <a:srgbClr val="000000"/>
                </a:solidFill>
                <a:latin typeface="Calibri" panose="020F0502020204030204" pitchFamily="34" charset="0"/>
              </a:rPr>
              <a:t>OpenID</a:t>
            </a:r>
            <a:r>
              <a:rPr lang="fr-CA" sz="1400" dirty="0">
                <a:solidFill>
                  <a:srgbClr val="000000"/>
                </a:solidFill>
                <a:latin typeface="Calibri" panose="020F0502020204030204" pitchFamily="34" charset="0"/>
              </a:rPr>
              <a:t> Entrant</a:t>
            </a:r>
          </a:p>
          <a:p>
            <a:pPr marL="285750" indent="-285750" fontAlgn="base">
              <a:buFont typeface="Wingdings" panose="05000000000000000000" pitchFamily="2" charset="2"/>
              <a:buChar char="q"/>
            </a:pPr>
            <a:r>
              <a:rPr lang="fr-CA" sz="1400" dirty="0">
                <a:solidFill>
                  <a:srgbClr val="000000"/>
                </a:solidFill>
                <a:latin typeface="Calibri" panose="020F0502020204030204" pitchFamily="34" charset="0"/>
              </a:rPr>
              <a:t>HTTPS </a:t>
            </a:r>
            <a:r>
              <a:rPr lang="fr-CA" sz="1400" dirty="0" err="1">
                <a:solidFill>
                  <a:srgbClr val="000000"/>
                </a:solidFill>
                <a:latin typeface="Calibri" panose="020F0502020204030204" pitchFamily="34" charset="0"/>
              </a:rPr>
              <a:t>OpenID</a:t>
            </a:r>
            <a:r>
              <a:rPr lang="fr-CA" sz="1400" dirty="0">
                <a:solidFill>
                  <a:srgbClr val="000000"/>
                </a:solidFill>
                <a:latin typeface="Calibri" panose="020F0502020204030204" pitchFamily="34" charset="0"/>
              </a:rPr>
              <a:t> Sortant</a:t>
            </a:r>
          </a:p>
          <a:p>
            <a:pPr marL="285750" indent="-285750" fontAlgn="base">
              <a:buFont typeface="Wingdings" panose="05000000000000000000" pitchFamily="2" charset="2"/>
              <a:buChar char="q"/>
            </a:pPr>
            <a:r>
              <a:rPr lang="fr-CA" sz="1400" dirty="0">
                <a:solidFill>
                  <a:srgbClr val="FF0000"/>
                </a:solidFill>
                <a:latin typeface="Calibri" panose="020F0502020204030204" pitchFamily="34" charset="0"/>
              </a:rPr>
              <a:t>HTTPS Basic </a:t>
            </a:r>
            <a:r>
              <a:rPr lang="fr-CA" sz="1400" dirty="0" err="1">
                <a:solidFill>
                  <a:srgbClr val="FF0000"/>
                </a:solidFill>
                <a:latin typeface="Calibri" panose="020F0502020204030204" pitchFamily="34" charset="0"/>
              </a:rPr>
              <a:t>Auth</a:t>
            </a:r>
            <a:endParaRPr lang="fr-CA" sz="1400" dirty="0">
              <a:solidFill>
                <a:srgbClr val="FF0000"/>
              </a:solidFill>
              <a:latin typeface="Calibri" panose="020F0502020204030204" pitchFamily="34" charset="0"/>
            </a:endParaRPr>
          </a:p>
          <a:p>
            <a:pPr marL="285750" indent="-285750" fontAlgn="base">
              <a:buFont typeface="Wingdings" panose="05000000000000000000" pitchFamily="2" charset="2"/>
              <a:buChar char="q"/>
            </a:pPr>
            <a:r>
              <a:rPr lang="fr-CA" sz="1400" dirty="0">
                <a:solidFill>
                  <a:srgbClr val="FF0000"/>
                </a:solidFill>
                <a:latin typeface="Calibri" panose="020F0502020204030204" pitchFamily="34" charset="0"/>
              </a:rPr>
              <a:t>HTTPS Basic </a:t>
            </a:r>
            <a:r>
              <a:rPr lang="fr-CA" sz="1400" dirty="0" err="1">
                <a:solidFill>
                  <a:srgbClr val="FF0000"/>
                </a:solidFill>
                <a:latin typeface="Calibri" panose="020F0502020204030204" pitchFamily="34" charset="0"/>
              </a:rPr>
              <a:t>Auth</a:t>
            </a:r>
            <a:endParaRPr lang="fr-CA" sz="1400" dirty="0">
              <a:solidFill>
                <a:srgbClr val="FF0000"/>
              </a:solidFill>
              <a:latin typeface="Calibri" panose="020F0502020204030204" pitchFamily="34" charset="0"/>
            </a:endParaRPr>
          </a:p>
          <a:p>
            <a:pPr marL="285750" indent="-285750" fontAlgn="base">
              <a:buFont typeface="Wingdings" panose="05000000000000000000" pitchFamily="2" charset="2"/>
              <a:buChar char="q"/>
            </a:pPr>
            <a:r>
              <a:rPr lang="fr-CA" sz="1400" dirty="0">
                <a:solidFill>
                  <a:srgbClr val="000000"/>
                </a:solidFill>
                <a:latin typeface="Calibri" panose="020F0502020204030204" pitchFamily="34" charset="0"/>
              </a:rPr>
              <a:t>AMQP Entrant</a:t>
            </a:r>
          </a:p>
          <a:p>
            <a:pPr marL="285750" indent="-285750" fontAlgn="base">
              <a:buFont typeface="Wingdings" panose="05000000000000000000" pitchFamily="2" charset="2"/>
              <a:buChar char="q"/>
            </a:pPr>
            <a:r>
              <a:rPr lang="fr-CA" sz="1400" dirty="0">
                <a:solidFill>
                  <a:srgbClr val="000000"/>
                </a:solidFill>
                <a:latin typeface="Calibri" panose="020F0502020204030204" pitchFamily="34" charset="0"/>
              </a:rPr>
              <a:t>AMQP Sortant</a:t>
            </a:r>
            <a:endParaRPr lang="en-US" sz="1400" dirty="0">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0D91D496-99D5-4388-B72E-77BD6000C065}"/>
              </a:ext>
            </a:extLst>
          </p:cNvPr>
          <p:cNvSpPr/>
          <p:nvPr/>
        </p:nvSpPr>
        <p:spPr>
          <a:xfrm>
            <a:off x="233915" y="2780924"/>
            <a:ext cx="8293395" cy="2031325"/>
          </a:xfrm>
          <a:prstGeom prst="rect">
            <a:avLst/>
          </a:prstGeom>
        </p:spPr>
        <p:txBody>
          <a:bodyPr wrap="square">
            <a:spAutoFit/>
          </a:bodyPr>
          <a:lstStyle/>
          <a:p>
            <a:pPr fontAlgn="base"/>
            <a:r>
              <a:rPr lang="fr-CA" sz="1400" b="1" dirty="0">
                <a:solidFill>
                  <a:srgbClr val="000000"/>
                </a:solidFill>
                <a:latin typeface="Calibri" panose="020F0502020204030204" pitchFamily="34" charset="0"/>
              </a:rPr>
              <a:t>Autres</a:t>
            </a:r>
            <a:endParaRPr lang="en-US" sz="1400" dirty="0">
              <a:solidFill>
                <a:srgbClr val="000000"/>
              </a:solidFill>
              <a:latin typeface="Segoe UI" panose="020B0502040204020203" pitchFamily="34" charset="0"/>
            </a:endParaRPr>
          </a:p>
          <a:p>
            <a:pPr fontAlgn="base"/>
            <a:r>
              <a:rPr lang="fr-CA" sz="1400" dirty="0">
                <a:solidFill>
                  <a:srgbClr val="000000"/>
                </a:solidFill>
                <a:latin typeface="Calibri" panose="020F0502020204030204" pitchFamily="34" charset="0"/>
              </a:rPr>
              <a:t>​</a:t>
            </a:r>
            <a:endParaRPr lang="fr-CA" sz="1400" dirty="0">
              <a:solidFill>
                <a:srgbClr val="000000"/>
              </a:solidFill>
              <a:latin typeface="Segoe UI" panose="020B0502040204020203" pitchFamily="34" charset="0"/>
            </a:endParaRPr>
          </a:p>
          <a:p>
            <a:pPr marL="285750" indent="-285750" fontAlgn="base">
              <a:buFont typeface="Wingdings" panose="05000000000000000000" pitchFamily="2" charset="2"/>
              <a:buChar char="q"/>
            </a:pPr>
            <a:r>
              <a:rPr lang="fr-CA" sz="1400" dirty="0">
                <a:solidFill>
                  <a:srgbClr val="000000"/>
                </a:solidFill>
                <a:latin typeface="Calibri" panose="020F0502020204030204" pitchFamily="34" charset="0"/>
              </a:rPr>
              <a:t>Accès consoles AMQ et 3scale</a:t>
            </a:r>
          </a:p>
          <a:p>
            <a:pPr marL="285750" indent="-285750" fontAlgn="base">
              <a:buFont typeface="Wingdings" panose="05000000000000000000" pitchFamily="2" charset="2"/>
              <a:buChar char="q"/>
            </a:pPr>
            <a:r>
              <a:rPr lang="fr-CA" sz="1400" dirty="0">
                <a:solidFill>
                  <a:srgbClr val="000000"/>
                </a:solidFill>
                <a:latin typeface="Calibri" panose="020F0502020204030204" pitchFamily="34" charset="0"/>
              </a:rPr>
              <a:t>Approvisionnement de secrets dans la </a:t>
            </a:r>
            <a:r>
              <a:rPr lang="fr-CA" sz="1400" dirty="0" err="1">
                <a:solidFill>
                  <a:srgbClr val="000000"/>
                </a:solidFill>
                <a:latin typeface="Calibri" panose="020F0502020204030204" pitchFamily="34" charset="0"/>
              </a:rPr>
              <a:t>voute</a:t>
            </a:r>
            <a:r>
              <a:rPr lang="fr-CA" sz="1400" dirty="0">
                <a:solidFill>
                  <a:srgbClr val="000000"/>
                </a:solidFill>
                <a:latin typeface="Calibri" panose="020F0502020204030204" pitchFamily="34" charset="0"/>
              </a:rPr>
              <a:t> </a:t>
            </a:r>
            <a:r>
              <a:rPr lang="fr-CA" sz="1400" dirty="0" err="1">
                <a:solidFill>
                  <a:srgbClr val="000000"/>
                </a:solidFill>
                <a:latin typeface="Calibri" panose="020F0502020204030204" pitchFamily="34" charset="0"/>
              </a:rPr>
              <a:t>Openshift</a:t>
            </a:r>
            <a:endParaRPr lang="fr-CA" sz="1400" dirty="0">
              <a:solidFill>
                <a:srgbClr val="000000"/>
              </a:solidFill>
              <a:latin typeface="Calibri" panose="020F0502020204030204" pitchFamily="34" charset="0"/>
            </a:endParaRPr>
          </a:p>
          <a:p>
            <a:pPr marL="285750" indent="-285750" fontAlgn="base">
              <a:buFont typeface="Wingdings" panose="05000000000000000000" pitchFamily="2" charset="2"/>
              <a:buChar char="q"/>
            </a:pPr>
            <a:r>
              <a:rPr lang="fr-CA" sz="1400" dirty="0">
                <a:solidFill>
                  <a:srgbClr val="000000"/>
                </a:solidFill>
                <a:latin typeface="Calibri" panose="020F0502020204030204" pitchFamily="34" charset="0"/>
              </a:rPr>
              <a:t>Obtention des secrets d’une </a:t>
            </a:r>
            <a:r>
              <a:rPr lang="fr-CA" sz="1400" dirty="0" err="1">
                <a:solidFill>
                  <a:srgbClr val="000000"/>
                </a:solidFill>
                <a:latin typeface="Calibri" panose="020F0502020204030204" pitchFamily="34" charset="0"/>
              </a:rPr>
              <a:t>voute</a:t>
            </a:r>
            <a:r>
              <a:rPr lang="fr-CA" sz="1400" dirty="0">
                <a:solidFill>
                  <a:srgbClr val="000000"/>
                </a:solidFill>
                <a:latin typeface="Calibri" panose="020F0502020204030204" pitchFamily="34" charset="0"/>
              </a:rPr>
              <a:t> </a:t>
            </a:r>
            <a:r>
              <a:rPr lang="fr-CA" sz="1400" dirty="0" err="1">
                <a:solidFill>
                  <a:srgbClr val="000000"/>
                </a:solidFill>
                <a:latin typeface="Calibri" panose="020F0502020204030204" pitchFamily="34" charset="0"/>
              </a:rPr>
              <a:t>Openshift</a:t>
            </a:r>
            <a:endParaRPr lang="fr-CA" sz="1400" dirty="0">
              <a:solidFill>
                <a:srgbClr val="000000"/>
              </a:solidFill>
              <a:latin typeface="Calibri" panose="020F0502020204030204" pitchFamily="34" charset="0"/>
            </a:endParaRPr>
          </a:p>
          <a:p>
            <a:pPr marL="285750" indent="-285750" fontAlgn="base">
              <a:buFont typeface="Wingdings" panose="05000000000000000000" pitchFamily="2" charset="2"/>
              <a:buChar char="q"/>
            </a:pPr>
            <a:r>
              <a:rPr lang="fr-CA" sz="1400" dirty="0">
                <a:solidFill>
                  <a:srgbClr val="000000"/>
                </a:solidFill>
                <a:latin typeface="Calibri" panose="020F0502020204030204" pitchFamily="34" charset="0"/>
              </a:rPr>
              <a:t>Configuration </a:t>
            </a:r>
            <a:r>
              <a:rPr lang="fr-CA" sz="1400" dirty="0" err="1">
                <a:solidFill>
                  <a:srgbClr val="000000"/>
                </a:solidFill>
                <a:latin typeface="Calibri" panose="020F0502020204030204" pitchFamily="34" charset="0"/>
              </a:rPr>
              <a:t>OpenID</a:t>
            </a:r>
            <a:endParaRPr lang="fr-CA" sz="1400" dirty="0">
              <a:solidFill>
                <a:srgbClr val="000000"/>
              </a:solidFill>
              <a:latin typeface="Calibri" panose="020F0502020204030204" pitchFamily="34" charset="0"/>
            </a:endParaRPr>
          </a:p>
          <a:p>
            <a:pPr marL="285750" indent="-285750" fontAlgn="base">
              <a:buFont typeface="Wingdings" panose="05000000000000000000" pitchFamily="2" charset="2"/>
              <a:buChar char="q"/>
            </a:pPr>
            <a:r>
              <a:rPr lang="fr-CA" sz="1400" dirty="0">
                <a:solidFill>
                  <a:srgbClr val="000000"/>
                </a:solidFill>
                <a:latin typeface="Calibri" panose="020F0502020204030204" pitchFamily="34" charset="0"/>
              </a:rPr>
              <a:t>Déploiement des µServices dans </a:t>
            </a:r>
            <a:r>
              <a:rPr lang="fr-CA" sz="1400" dirty="0" err="1">
                <a:solidFill>
                  <a:srgbClr val="000000"/>
                </a:solidFill>
                <a:latin typeface="Calibri" panose="020F0502020204030204" pitchFamily="34" charset="0"/>
              </a:rPr>
              <a:t>OpenShift</a:t>
            </a:r>
            <a:endParaRPr lang="fr-CA" sz="1400" dirty="0">
              <a:solidFill>
                <a:srgbClr val="000000"/>
              </a:solidFill>
              <a:latin typeface="Calibri" panose="020F0502020204030204" pitchFamily="34" charset="0"/>
            </a:endParaRPr>
          </a:p>
          <a:p>
            <a:pPr marL="285750" indent="-285750" fontAlgn="base">
              <a:buFont typeface="Wingdings" panose="05000000000000000000" pitchFamily="2" charset="2"/>
              <a:buChar char="q"/>
            </a:pPr>
            <a:r>
              <a:rPr lang="fr-CA" sz="1400" dirty="0">
                <a:solidFill>
                  <a:srgbClr val="000000"/>
                </a:solidFill>
                <a:latin typeface="Calibri" panose="020F0502020204030204" pitchFamily="34" charset="0"/>
              </a:rPr>
              <a:t>Permissions AMQ</a:t>
            </a:r>
          </a:p>
          <a:p>
            <a:pPr marL="285750" indent="-285750" fontAlgn="base">
              <a:buFont typeface="Wingdings" panose="05000000000000000000" pitchFamily="2" charset="2"/>
              <a:buChar char="q"/>
            </a:pPr>
            <a:endParaRPr lang="en-US" sz="1400" dirty="0">
              <a:solidFill>
                <a:srgbClr val="000000"/>
              </a:solidFill>
              <a:latin typeface="Arial" panose="020B0604020202020204" pitchFamily="34" charset="0"/>
            </a:endParaRPr>
          </a:p>
        </p:txBody>
      </p:sp>
      <p:sp>
        <p:nvSpPr>
          <p:cNvPr id="2" name="ZoneTexte 1">
            <a:extLst>
              <a:ext uri="{FF2B5EF4-FFF2-40B4-BE49-F238E27FC236}">
                <a16:creationId xmlns:a16="http://schemas.microsoft.com/office/drawing/2014/main" id="{2E2DB42E-01A4-4AE0-A738-773D899D3A2B}"/>
              </a:ext>
            </a:extLst>
          </p:cNvPr>
          <p:cNvSpPr txBox="1"/>
          <p:nvPr/>
        </p:nvSpPr>
        <p:spPr>
          <a:xfrm>
            <a:off x="233915" y="4672569"/>
            <a:ext cx="7786135" cy="307777"/>
          </a:xfrm>
          <a:prstGeom prst="rect">
            <a:avLst/>
          </a:prstGeom>
          <a:noFill/>
        </p:spPr>
        <p:txBody>
          <a:bodyPr wrap="square" rtlCol="0">
            <a:spAutoFit/>
          </a:bodyPr>
          <a:lstStyle/>
          <a:p>
            <a:r>
              <a:rPr lang="fr-CA" sz="1400" dirty="0"/>
              <a:t>* La documentation complète se retrouve dans le confluence SIHQ (WIP)</a:t>
            </a:r>
          </a:p>
        </p:txBody>
      </p:sp>
    </p:spTree>
    <p:extLst>
      <p:ext uri="{BB962C8B-B14F-4D97-AF65-F5344CB8AC3E}">
        <p14:creationId xmlns:p14="http://schemas.microsoft.com/office/powerpoint/2010/main" val="1608131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26</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3200" dirty="0">
                <a:solidFill>
                  <a:schemeClr val="bg1"/>
                </a:solidFill>
              </a:rPr>
              <a:t>Messagerie – </a:t>
            </a:r>
            <a:r>
              <a:rPr lang="fr-CA" sz="3200" dirty="0">
                <a:solidFill>
                  <a:prstClr val="white"/>
                </a:solidFill>
              </a:rPr>
              <a:t>Haute disponibilité dans AWS</a:t>
            </a:r>
            <a:endParaRPr lang="fr-CA" sz="3200" dirty="0">
              <a:solidFill>
                <a:schemeClr val="bg1"/>
              </a:solidFill>
            </a:endParaRPr>
          </a:p>
        </p:txBody>
      </p:sp>
      <p:pic>
        <p:nvPicPr>
          <p:cNvPr id="7" name="Image 6">
            <a:extLst>
              <a:ext uri="{FF2B5EF4-FFF2-40B4-BE49-F238E27FC236}">
                <a16:creationId xmlns:a16="http://schemas.microsoft.com/office/drawing/2014/main" id="{EAF54C91-FA66-4163-AC64-B4DCD882FDD6}"/>
              </a:ext>
            </a:extLst>
          </p:cNvPr>
          <p:cNvPicPr>
            <a:picLocks noChangeAspect="1"/>
          </p:cNvPicPr>
          <p:nvPr/>
        </p:nvPicPr>
        <p:blipFill>
          <a:blip r:embed="rId2"/>
          <a:stretch>
            <a:fillRect/>
          </a:stretch>
        </p:blipFill>
        <p:spPr>
          <a:xfrm>
            <a:off x="4572000" y="886226"/>
            <a:ext cx="3658585" cy="4155675"/>
          </a:xfrm>
          <a:prstGeom prst="rect">
            <a:avLst/>
          </a:prstGeom>
        </p:spPr>
      </p:pic>
      <p:sp>
        <p:nvSpPr>
          <p:cNvPr id="8" name="ZoneTexte 7">
            <a:extLst>
              <a:ext uri="{FF2B5EF4-FFF2-40B4-BE49-F238E27FC236}">
                <a16:creationId xmlns:a16="http://schemas.microsoft.com/office/drawing/2014/main" id="{3BA9305B-4919-4B97-9C3C-0A64ECB60E32}"/>
              </a:ext>
            </a:extLst>
          </p:cNvPr>
          <p:cNvSpPr txBox="1"/>
          <p:nvPr/>
        </p:nvSpPr>
        <p:spPr>
          <a:xfrm>
            <a:off x="153162" y="969555"/>
            <a:ext cx="319607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fr-FR" dirty="0">
                <a:cs typeface="Calibri"/>
              </a:rPr>
              <a:t>Exemple de l’architecture HD pour les différents clusters dans l’infonuagique AWS</a:t>
            </a:r>
          </a:p>
          <a:p>
            <a:pPr marL="285750" indent="-285750">
              <a:buFont typeface="Wingdings"/>
              <a:buChar char="§"/>
            </a:pPr>
            <a:r>
              <a:rPr lang="fr-FR" dirty="0">
                <a:cs typeface="Calibri"/>
              </a:rPr>
              <a:t>Valable pour les clusters publiques et privés</a:t>
            </a:r>
          </a:p>
          <a:p>
            <a:pPr marL="285750" indent="-285750">
              <a:buFont typeface="Wingdings"/>
              <a:buChar char="§"/>
            </a:pPr>
            <a:r>
              <a:rPr lang="fr-FR" dirty="0">
                <a:cs typeface="Calibri"/>
              </a:rPr>
              <a:t>Plusieurs zones de disponibilité assurent la haute disponibilité</a:t>
            </a:r>
          </a:p>
          <a:p>
            <a:pPr marL="285750" indent="-285750">
              <a:buFont typeface="Wingdings"/>
              <a:buChar char="§"/>
            </a:pPr>
            <a:r>
              <a:rPr lang="fr-FR" dirty="0">
                <a:cs typeface="Calibri"/>
              </a:rPr>
              <a:t>Un stockage EFS avec réplication est utilisé</a:t>
            </a:r>
          </a:p>
          <a:p>
            <a:pPr marL="285750" indent="-285750">
              <a:buFont typeface="Wingdings"/>
              <a:buChar char="§"/>
            </a:pPr>
            <a:endParaRPr lang="fr-FR" sz="1200" dirty="0">
              <a:cs typeface="Calibri"/>
            </a:endParaRPr>
          </a:p>
        </p:txBody>
      </p:sp>
    </p:spTree>
    <p:extLst>
      <p:ext uri="{BB962C8B-B14F-4D97-AF65-F5344CB8AC3E}">
        <p14:creationId xmlns:p14="http://schemas.microsoft.com/office/powerpoint/2010/main" val="538705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27</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3200" dirty="0">
                <a:solidFill>
                  <a:schemeClr val="bg1"/>
                </a:solidFill>
              </a:rPr>
              <a:t>Messagerie – </a:t>
            </a:r>
            <a:r>
              <a:rPr lang="fr-CA" sz="3200" dirty="0">
                <a:solidFill>
                  <a:prstClr val="white"/>
                </a:solidFill>
              </a:rPr>
              <a:t>Haute disponibilité « On Prem »</a:t>
            </a:r>
            <a:endParaRPr lang="fr-CA" sz="3200" dirty="0">
              <a:solidFill>
                <a:schemeClr val="bg1"/>
              </a:solidFill>
            </a:endParaRPr>
          </a:p>
        </p:txBody>
      </p:sp>
      <p:pic>
        <p:nvPicPr>
          <p:cNvPr id="2" name="Image 1">
            <a:extLst>
              <a:ext uri="{FF2B5EF4-FFF2-40B4-BE49-F238E27FC236}">
                <a16:creationId xmlns:a16="http://schemas.microsoft.com/office/drawing/2014/main" id="{3A718954-A1B9-4D62-AC13-5CC54874778E}"/>
              </a:ext>
            </a:extLst>
          </p:cNvPr>
          <p:cNvPicPr>
            <a:picLocks noChangeAspect="1"/>
          </p:cNvPicPr>
          <p:nvPr/>
        </p:nvPicPr>
        <p:blipFill>
          <a:blip r:embed="rId2"/>
          <a:stretch>
            <a:fillRect/>
          </a:stretch>
        </p:blipFill>
        <p:spPr>
          <a:xfrm>
            <a:off x="3606159" y="969555"/>
            <a:ext cx="4714882" cy="4072346"/>
          </a:xfrm>
          <a:prstGeom prst="rect">
            <a:avLst/>
          </a:prstGeom>
        </p:spPr>
      </p:pic>
      <p:sp>
        <p:nvSpPr>
          <p:cNvPr id="8" name="ZoneTexte 7">
            <a:extLst>
              <a:ext uri="{FF2B5EF4-FFF2-40B4-BE49-F238E27FC236}">
                <a16:creationId xmlns:a16="http://schemas.microsoft.com/office/drawing/2014/main" id="{28B647E0-3598-44D9-AEB9-073F78DC31D7}"/>
              </a:ext>
            </a:extLst>
          </p:cNvPr>
          <p:cNvSpPr txBox="1"/>
          <p:nvPr/>
        </p:nvSpPr>
        <p:spPr>
          <a:xfrm>
            <a:off x="153162" y="969555"/>
            <a:ext cx="3196074"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fr-FR" sz="1600" dirty="0">
                <a:cs typeface="Calibri"/>
              </a:rPr>
              <a:t>Exemple de l’architecture HD pour les différents clusters dans l’électrique</a:t>
            </a:r>
          </a:p>
          <a:p>
            <a:pPr marL="285750" indent="-285750">
              <a:buFont typeface="Wingdings"/>
              <a:buChar char="§"/>
            </a:pPr>
            <a:r>
              <a:rPr lang="fr-FR" sz="1600" dirty="0">
                <a:cs typeface="Calibri"/>
              </a:rPr>
              <a:t>Un deuxième site sera mis en place pour assurer la haute disponibilité</a:t>
            </a:r>
          </a:p>
          <a:p>
            <a:pPr marL="285750" indent="-285750">
              <a:buFont typeface="Wingdings"/>
              <a:buChar char="§"/>
            </a:pPr>
            <a:r>
              <a:rPr lang="fr-FR" sz="1600" dirty="0">
                <a:cs typeface="Calibri"/>
              </a:rPr>
              <a:t>Deux sites pour le stockage sont également prévus</a:t>
            </a:r>
          </a:p>
          <a:p>
            <a:pPr marL="285750" indent="-285750">
              <a:buFont typeface="Wingdings"/>
              <a:buChar char="§"/>
            </a:pPr>
            <a:r>
              <a:rPr lang="fr-FR" sz="1600" dirty="0">
                <a:cs typeface="Calibri"/>
              </a:rPr>
              <a:t>Une réplication constante des bases de données AMQ se font entre les deux sites</a:t>
            </a:r>
          </a:p>
          <a:p>
            <a:pPr marL="285750" indent="-285750">
              <a:buFont typeface="Wingdings"/>
              <a:buChar char="§"/>
            </a:pPr>
            <a:r>
              <a:rPr lang="fr-FR" sz="1600" dirty="0">
                <a:cs typeface="Calibri"/>
              </a:rPr>
              <a:t>L’architecture pour la zone entreprise est la même</a:t>
            </a:r>
          </a:p>
          <a:p>
            <a:pPr marL="285750" indent="-285750">
              <a:buFont typeface="Wingdings"/>
              <a:buChar char="§"/>
            </a:pPr>
            <a:endParaRPr lang="fr-FR" sz="1200" dirty="0">
              <a:cs typeface="Calibri"/>
            </a:endParaRPr>
          </a:p>
        </p:txBody>
      </p:sp>
    </p:spTree>
    <p:extLst>
      <p:ext uri="{BB962C8B-B14F-4D97-AF65-F5344CB8AC3E}">
        <p14:creationId xmlns:p14="http://schemas.microsoft.com/office/powerpoint/2010/main" val="2069842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28</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rmAutofit fontScale="90000"/>
          </a:bodyPr>
          <a:lstStyle/>
          <a:p>
            <a:pPr algn="l"/>
            <a:r>
              <a:rPr lang="fr-CA" dirty="0">
                <a:solidFill>
                  <a:schemeClr val="bg1"/>
                </a:solidFill>
              </a:rPr>
              <a:t>API Gateway – Haute disponibilité</a:t>
            </a:r>
          </a:p>
        </p:txBody>
      </p:sp>
      <p:sp>
        <p:nvSpPr>
          <p:cNvPr id="3" name="Rectangle 2">
            <a:extLst>
              <a:ext uri="{FF2B5EF4-FFF2-40B4-BE49-F238E27FC236}">
                <a16:creationId xmlns:a16="http://schemas.microsoft.com/office/drawing/2014/main" id="{A1B91CCA-0155-4AD5-AC11-C71EA149C1EC}"/>
              </a:ext>
            </a:extLst>
          </p:cNvPr>
          <p:cNvSpPr/>
          <p:nvPr/>
        </p:nvSpPr>
        <p:spPr>
          <a:xfrm>
            <a:off x="153162" y="1095048"/>
            <a:ext cx="4572000" cy="276999"/>
          </a:xfrm>
          <a:prstGeom prst="rect">
            <a:avLst/>
          </a:prstGeom>
        </p:spPr>
        <p:txBody>
          <a:bodyPr>
            <a:spAutoFit/>
          </a:bodyPr>
          <a:lstStyle/>
          <a:p>
            <a:pPr marL="356870" lvl="0" indent="-356870" eaLnBrk="0" fontAlgn="base" hangingPunct="0">
              <a:spcBef>
                <a:spcPct val="30000"/>
              </a:spcBef>
              <a:spcAft>
                <a:spcPct val="0"/>
              </a:spcAft>
              <a:buClr>
                <a:srgbClr val="FF9B00"/>
              </a:buClr>
              <a:buFont typeface="Verdana" pitchFamily="34" charset="0"/>
              <a:buChar char="&gt;"/>
              <a:tabLst>
                <a:tab pos="357188" algn="l"/>
              </a:tabLst>
              <a:defRPr/>
            </a:pPr>
            <a:r>
              <a:rPr lang="fr-CA" sz="1200" b="1" kern="0" dirty="0">
                <a:solidFill>
                  <a:srgbClr val="00264D"/>
                </a:solidFill>
                <a:latin typeface="Verdana"/>
              </a:rPr>
              <a:t>Contenu à venir… (consultant Red Hat)</a:t>
            </a:r>
            <a:endParaRPr lang="fr-CA" sz="1200" b="1" kern="0" dirty="0">
              <a:solidFill>
                <a:srgbClr val="00264D"/>
              </a:solidFill>
              <a:latin typeface="Verdana"/>
              <a:ea typeface="Verdana"/>
              <a:cs typeface="Verdana"/>
            </a:endParaRPr>
          </a:p>
        </p:txBody>
      </p:sp>
    </p:spTree>
    <p:extLst>
      <p:ext uri="{BB962C8B-B14F-4D97-AF65-F5344CB8AC3E}">
        <p14:creationId xmlns:p14="http://schemas.microsoft.com/office/powerpoint/2010/main" val="3684061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1201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735B9B3E-2583-4C6E-B614-A6EDD42C05CD}"/>
              </a:ext>
            </a:extLst>
          </p:cNvPr>
          <p:cNvSpPr/>
          <p:nvPr/>
        </p:nvSpPr>
        <p:spPr>
          <a:xfrm>
            <a:off x="2649414" y="1206011"/>
            <a:ext cx="3853961" cy="283551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Slide Number Placeholder 25">
            <a:extLst>
              <a:ext uri="{FF2B5EF4-FFF2-40B4-BE49-F238E27FC236}">
                <a16:creationId xmlns:a16="http://schemas.microsoft.com/office/drawing/2014/main" id="{39377A5F-F143-4E41-8E5F-C6A4D4B22006}"/>
              </a:ext>
            </a:extLst>
          </p:cNvPr>
          <p:cNvSpPr>
            <a:spLocks noGrp="1"/>
          </p:cNvSpPr>
          <p:nvPr>
            <p:ph type="sldNum" sz="quarter" idx="10"/>
            <p:custDataLst>
              <p:tags r:id="rId1"/>
            </p:custDataLst>
          </p:nvPr>
        </p:nvSpPr>
        <p:spPr/>
        <p:txBody>
          <a:bodyPr/>
          <a:lstStyle/>
          <a:p>
            <a:fld id="{7088BEF1-D3AD-E34F-A3B9-A73E884A7AB2}" type="slidenum">
              <a:rPr lang="fr-CA" smtClean="0">
                <a:solidFill>
                  <a:srgbClr val="000000">
                    <a:tint val="75000"/>
                  </a:srgbClr>
                </a:solidFill>
              </a:rPr>
              <a:pPr/>
              <a:t>3</a:t>
            </a:fld>
            <a:endParaRPr lang="fr-CA">
              <a:solidFill>
                <a:srgbClr val="000000">
                  <a:tint val="75000"/>
                </a:srgbClr>
              </a:solidFill>
            </a:endParaRPr>
          </a:p>
        </p:txBody>
      </p:sp>
      <p:pic>
        <p:nvPicPr>
          <p:cNvPr id="4" name="Image 5" descr="Une image contenant texte&#10;&#10;Description générée avec un niveau de confiance très élevé">
            <a:extLst>
              <a:ext uri="{FF2B5EF4-FFF2-40B4-BE49-F238E27FC236}">
                <a16:creationId xmlns:a16="http://schemas.microsoft.com/office/drawing/2014/main" id="{F07FEC12-3A14-4400-BA40-280377CF2DA5}"/>
              </a:ext>
            </a:extLst>
          </p:cNvPr>
          <p:cNvPicPr>
            <a:picLocks noChangeAspect="1"/>
          </p:cNvPicPr>
          <p:nvPr/>
        </p:nvPicPr>
        <p:blipFill>
          <a:blip r:embed="rId4"/>
          <a:stretch>
            <a:fillRect/>
          </a:stretch>
        </p:blipFill>
        <p:spPr>
          <a:xfrm>
            <a:off x="6683133" y="1088229"/>
            <a:ext cx="2264570" cy="3681413"/>
          </a:xfrm>
          <a:prstGeom prst="rect">
            <a:avLst/>
          </a:prstGeom>
        </p:spPr>
      </p:pic>
      <p:sp>
        <p:nvSpPr>
          <p:cNvPr id="7" name="Rectangle : coins arrondis 6">
            <a:extLst>
              <a:ext uri="{FF2B5EF4-FFF2-40B4-BE49-F238E27FC236}">
                <a16:creationId xmlns:a16="http://schemas.microsoft.com/office/drawing/2014/main" id="{B4908EFA-3AF6-4D10-8ADD-228D87C02784}"/>
              </a:ext>
            </a:extLst>
          </p:cNvPr>
          <p:cNvSpPr/>
          <p:nvPr/>
        </p:nvSpPr>
        <p:spPr bwMode="auto">
          <a:xfrm>
            <a:off x="2843854" y="1472170"/>
            <a:ext cx="856976" cy="731473"/>
          </a:xfrm>
          <a:prstGeom prst="roundRect">
            <a:avLst/>
          </a:prstGeom>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fr-FR" sz="900">
                <a:ea typeface="+mn-lt"/>
                <a:cs typeface="+mn-lt"/>
              </a:rPr>
              <a:t>App patrimoine</a:t>
            </a:r>
          </a:p>
          <a:p>
            <a:pPr algn="ctr"/>
            <a:r>
              <a:rPr lang="fr-FR" sz="900">
                <a:cs typeface="Calibri"/>
              </a:rPr>
              <a:t>A</a:t>
            </a:r>
          </a:p>
        </p:txBody>
      </p:sp>
      <p:sp>
        <p:nvSpPr>
          <p:cNvPr id="45" name="Rectangle : coins arrondis 44">
            <a:extLst>
              <a:ext uri="{FF2B5EF4-FFF2-40B4-BE49-F238E27FC236}">
                <a16:creationId xmlns:a16="http://schemas.microsoft.com/office/drawing/2014/main" id="{A54A57F7-B67D-4AF3-B39A-16C736B1F36A}"/>
              </a:ext>
            </a:extLst>
          </p:cNvPr>
          <p:cNvSpPr/>
          <p:nvPr/>
        </p:nvSpPr>
        <p:spPr bwMode="auto">
          <a:xfrm>
            <a:off x="5784698" y="1388824"/>
            <a:ext cx="481929" cy="139822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fr-CA" sz="900" err="1">
                <a:cs typeface="Calibri"/>
              </a:rPr>
              <a:t>Monark</a:t>
            </a:r>
            <a:endParaRPr lang="fr-CA" sz="900" err="1"/>
          </a:p>
        </p:txBody>
      </p:sp>
      <p:sp>
        <p:nvSpPr>
          <p:cNvPr id="51" name="Rectangle : coins arrondis 50">
            <a:extLst>
              <a:ext uri="{FF2B5EF4-FFF2-40B4-BE49-F238E27FC236}">
                <a16:creationId xmlns:a16="http://schemas.microsoft.com/office/drawing/2014/main" id="{91E7479E-4185-416B-AFE4-DEB18D803D3B}"/>
              </a:ext>
            </a:extLst>
          </p:cNvPr>
          <p:cNvSpPr/>
          <p:nvPr/>
        </p:nvSpPr>
        <p:spPr bwMode="auto">
          <a:xfrm>
            <a:off x="4278555" y="1370965"/>
            <a:ext cx="672429" cy="1612534"/>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none" rtlCol="0" anchor="t"/>
          <a:lstStyle/>
          <a:p>
            <a:pPr algn="ctr"/>
            <a:r>
              <a:rPr lang="fr-CA" sz="1000">
                <a:cs typeface="Calibri"/>
              </a:rPr>
              <a:t>SIHQ</a:t>
            </a:r>
            <a:endParaRPr lang="fr-CA" sz="1000"/>
          </a:p>
        </p:txBody>
      </p:sp>
      <p:sp>
        <p:nvSpPr>
          <p:cNvPr id="53" name="Rectangle : coins arrondis 52">
            <a:extLst>
              <a:ext uri="{FF2B5EF4-FFF2-40B4-BE49-F238E27FC236}">
                <a16:creationId xmlns:a16="http://schemas.microsoft.com/office/drawing/2014/main" id="{51AC2775-2C62-4604-A868-550470287C98}"/>
              </a:ext>
            </a:extLst>
          </p:cNvPr>
          <p:cNvSpPr/>
          <p:nvPr/>
        </p:nvSpPr>
        <p:spPr bwMode="auto">
          <a:xfrm>
            <a:off x="4334241" y="2385347"/>
            <a:ext cx="590363" cy="299486"/>
          </a:xfrm>
          <a:prstGeom prst="roundRect">
            <a:avLst/>
          </a:prstGeom>
          <a:solidFill>
            <a:schemeClr val="tx2">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fr-CA" sz="800">
                <a:cs typeface="Calibri"/>
              </a:rPr>
              <a:t>API Gateway</a:t>
            </a:r>
          </a:p>
        </p:txBody>
      </p:sp>
      <p:sp>
        <p:nvSpPr>
          <p:cNvPr id="54" name="Rectangle : coins arrondis 53">
            <a:extLst>
              <a:ext uri="{FF2B5EF4-FFF2-40B4-BE49-F238E27FC236}">
                <a16:creationId xmlns:a16="http://schemas.microsoft.com/office/drawing/2014/main" id="{40641085-5827-464C-B6F1-A4BE9B1393A2}"/>
              </a:ext>
            </a:extLst>
          </p:cNvPr>
          <p:cNvSpPr/>
          <p:nvPr/>
        </p:nvSpPr>
        <p:spPr bwMode="auto">
          <a:xfrm>
            <a:off x="4328286" y="1790035"/>
            <a:ext cx="590363" cy="299486"/>
          </a:xfrm>
          <a:prstGeom prst="roundRect">
            <a:avLst/>
          </a:prstGeom>
          <a:solidFill>
            <a:schemeClr val="tx2">
              <a:lumMod val="20000"/>
              <a:lumOff val="80000"/>
            </a:schemeClr>
          </a:solidFill>
          <a:ln>
            <a:no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fr-CA" sz="800">
                <a:cs typeface="Calibri"/>
              </a:rPr>
              <a:t>Messaging</a:t>
            </a:r>
          </a:p>
          <a:p>
            <a:pPr algn="ctr"/>
            <a:r>
              <a:rPr lang="fr-CA" sz="800">
                <a:cs typeface="Calibri"/>
              </a:rPr>
              <a:t>(AMQP)</a:t>
            </a:r>
          </a:p>
        </p:txBody>
      </p:sp>
      <p:sp>
        <p:nvSpPr>
          <p:cNvPr id="55" name="Rectangle : coins arrondis 54">
            <a:extLst>
              <a:ext uri="{FF2B5EF4-FFF2-40B4-BE49-F238E27FC236}">
                <a16:creationId xmlns:a16="http://schemas.microsoft.com/office/drawing/2014/main" id="{5AEA940C-30A3-47B1-AB8E-14E7EC39DFDC}"/>
              </a:ext>
            </a:extLst>
          </p:cNvPr>
          <p:cNvSpPr/>
          <p:nvPr/>
        </p:nvSpPr>
        <p:spPr bwMode="auto">
          <a:xfrm>
            <a:off x="2843853" y="2287747"/>
            <a:ext cx="1083194" cy="570739"/>
          </a:xfrm>
          <a:prstGeom prst="roundRect">
            <a:avLst/>
          </a:prstGeom>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fr-FR" sz="900">
                <a:cs typeface="Calibri"/>
              </a:rPr>
              <a:t>App patrimoine</a:t>
            </a:r>
            <a:endParaRPr lang="en-US" sz="900">
              <a:ea typeface="+mn-lt"/>
              <a:cs typeface="+mn-lt"/>
            </a:endParaRPr>
          </a:p>
          <a:p>
            <a:pPr algn="ctr"/>
            <a:r>
              <a:rPr lang="fr-FR" sz="900">
                <a:cs typeface="Calibri"/>
              </a:rPr>
              <a:t>B</a:t>
            </a:r>
          </a:p>
        </p:txBody>
      </p:sp>
      <p:sp>
        <p:nvSpPr>
          <p:cNvPr id="56" name="Rectangle : coins arrondis 55">
            <a:extLst>
              <a:ext uri="{FF2B5EF4-FFF2-40B4-BE49-F238E27FC236}">
                <a16:creationId xmlns:a16="http://schemas.microsoft.com/office/drawing/2014/main" id="{5B655235-27F7-45FE-A866-EB4E933D05C1}"/>
              </a:ext>
            </a:extLst>
          </p:cNvPr>
          <p:cNvSpPr/>
          <p:nvPr/>
        </p:nvSpPr>
        <p:spPr bwMode="auto">
          <a:xfrm rot="16200000">
            <a:off x="3471909" y="1760895"/>
            <a:ext cx="731960" cy="171880"/>
          </a:xfrm>
          <a:prstGeom prst="roundRect">
            <a:avLst/>
          </a:prstGeom>
          <a:ln>
            <a:solidFill>
              <a:schemeClr val="accent1"/>
            </a:solid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fr-FR" sz="1000">
                <a:ea typeface="+mn-lt"/>
                <a:cs typeface="+mn-lt"/>
              </a:rPr>
              <a:t>API Façade</a:t>
            </a:r>
            <a:endParaRPr lang="fr-FR" err="1"/>
          </a:p>
        </p:txBody>
      </p:sp>
      <p:sp>
        <p:nvSpPr>
          <p:cNvPr id="58" name="Rectangle : coins arrondis 57">
            <a:extLst>
              <a:ext uri="{FF2B5EF4-FFF2-40B4-BE49-F238E27FC236}">
                <a16:creationId xmlns:a16="http://schemas.microsoft.com/office/drawing/2014/main" id="{061D6179-4E85-4166-B7FC-0E4C2E928788}"/>
              </a:ext>
            </a:extLst>
          </p:cNvPr>
          <p:cNvSpPr/>
          <p:nvPr/>
        </p:nvSpPr>
        <p:spPr bwMode="auto">
          <a:xfrm rot="16200000">
            <a:off x="3587993" y="2519918"/>
            <a:ext cx="481928" cy="106397"/>
          </a:xfrm>
          <a:prstGeom prst="roundRect">
            <a:avLst/>
          </a:prstGeom>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fr-FR" sz="1000">
                <a:ea typeface="+mn-lt"/>
                <a:cs typeface="+mn-lt"/>
              </a:rPr>
              <a:t>API</a:t>
            </a:r>
            <a:endParaRPr lang="fr-FR" err="1"/>
          </a:p>
        </p:txBody>
      </p:sp>
      <p:sp>
        <p:nvSpPr>
          <p:cNvPr id="59" name="Rectangle : coins arrondis 58">
            <a:extLst>
              <a:ext uri="{FF2B5EF4-FFF2-40B4-BE49-F238E27FC236}">
                <a16:creationId xmlns:a16="http://schemas.microsoft.com/office/drawing/2014/main" id="{499667A7-C835-415A-BDB6-82AF6F452B90}"/>
              </a:ext>
            </a:extLst>
          </p:cNvPr>
          <p:cNvSpPr/>
          <p:nvPr/>
        </p:nvSpPr>
        <p:spPr bwMode="auto">
          <a:xfrm>
            <a:off x="5606103" y="2942588"/>
            <a:ext cx="702194" cy="981504"/>
          </a:xfrm>
          <a:prstGeom prst="roundRect">
            <a:avLst/>
          </a:prstGeom>
          <a:ln>
            <a:solidFill>
              <a:schemeClr val="tx1">
                <a:lumMod val="50000"/>
                <a:lumOff val="50000"/>
              </a:schemeClr>
            </a:solid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fr-CA" sz="900" err="1">
                <a:cs typeface="Calibri"/>
              </a:rPr>
              <a:t>Scada</a:t>
            </a:r>
            <a:endParaRPr lang="fr-FR" sz="900" err="1"/>
          </a:p>
          <a:p>
            <a:pPr algn="ctr"/>
            <a:r>
              <a:rPr lang="fr-CA" sz="900">
                <a:cs typeface="Calibri"/>
              </a:rPr>
              <a:t>Patrimoine</a:t>
            </a:r>
          </a:p>
        </p:txBody>
      </p:sp>
      <p:sp>
        <p:nvSpPr>
          <p:cNvPr id="60" name="Rectangle : coins arrondis 59">
            <a:extLst>
              <a:ext uri="{FF2B5EF4-FFF2-40B4-BE49-F238E27FC236}">
                <a16:creationId xmlns:a16="http://schemas.microsoft.com/office/drawing/2014/main" id="{1796557A-A7A2-46D3-B2E8-590C5BC91B16}"/>
              </a:ext>
            </a:extLst>
          </p:cNvPr>
          <p:cNvSpPr/>
          <p:nvPr/>
        </p:nvSpPr>
        <p:spPr bwMode="auto">
          <a:xfrm rot="16200000">
            <a:off x="4653601" y="2037714"/>
            <a:ext cx="1368944" cy="231411"/>
          </a:xfrm>
          <a:prstGeom prst="roundRect">
            <a:avLst/>
          </a:prstGeom>
          <a:ln>
            <a:solidFill>
              <a:schemeClr val="accent1"/>
            </a:solid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fr-FR" sz="1000">
                <a:ea typeface="+mn-lt"/>
                <a:cs typeface="+mn-lt"/>
              </a:rPr>
              <a:t>API Façades</a:t>
            </a:r>
            <a:endParaRPr lang="fr-FR" err="1"/>
          </a:p>
        </p:txBody>
      </p:sp>
      <p:cxnSp>
        <p:nvCxnSpPr>
          <p:cNvPr id="63" name="Connecteur droit avec flèche 62">
            <a:extLst>
              <a:ext uri="{FF2B5EF4-FFF2-40B4-BE49-F238E27FC236}">
                <a16:creationId xmlns:a16="http://schemas.microsoft.com/office/drawing/2014/main" id="{1FF711D4-13FA-40D4-942F-87A360DDAAB5}"/>
              </a:ext>
            </a:extLst>
          </p:cNvPr>
          <p:cNvCxnSpPr>
            <a:cxnSpLocks/>
          </p:cNvCxnSpPr>
          <p:nvPr/>
        </p:nvCxnSpPr>
        <p:spPr>
          <a:xfrm>
            <a:off x="3924455" y="2574116"/>
            <a:ext cx="413498" cy="5331"/>
          </a:xfrm>
          <a:prstGeom prst="straightConnector1">
            <a:avLst/>
          </a:prstGeom>
          <a:ln>
            <a:solidFill>
              <a:schemeClr val="accent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4" name="Connecteur droit avec flèche 63">
            <a:extLst>
              <a:ext uri="{FF2B5EF4-FFF2-40B4-BE49-F238E27FC236}">
                <a16:creationId xmlns:a16="http://schemas.microsoft.com/office/drawing/2014/main" id="{C0906680-92AF-40B6-A126-A77E21784430}"/>
              </a:ext>
            </a:extLst>
          </p:cNvPr>
          <p:cNvCxnSpPr>
            <a:cxnSpLocks/>
          </p:cNvCxnSpPr>
          <p:nvPr/>
        </p:nvCxnSpPr>
        <p:spPr>
          <a:xfrm flipV="1">
            <a:off x="4948391" y="2484198"/>
            <a:ext cx="282528" cy="619"/>
          </a:xfrm>
          <a:prstGeom prst="straightConnector1">
            <a:avLst/>
          </a:prstGeom>
          <a:ln>
            <a:solidFill>
              <a:schemeClr val="accent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5" name="Connecteur droit avec flèche 64">
            <a:extLst>
              <a:ext uri="{FF2B5EF4-FFF2-40B4-BE49-F238E27FC236}">
                <a16:creationId xmlns:a16="http://schemas.microsoft.com/office/drawing/2014/main" id="{6B18C16F-5FDC-43BA-94F3-CC1D654828A3}"/>
              </a:ext>
            </a:extLst>
          </p:cNvPr>
          <p:cNvCxnSpPr>
            <a:cxnSpLocks/>
          </p:cNvCxnSpPr>
          <p:nvPr/>
        </p:nvCxnSpPr>
        <p:spPr>
          <a:xfrm flipV="1">
            <a:off x="5460359" y="2484197"/>
            <a:ext cx="324199" cy="619"/>
          </a:xfrm>
          <a:prstGeom prst="straightConnector1">
            <a:avLst/>
          </a:prstGeom>
          <a:ln>
            <a:solidFill>
              <a:schemeClr val="accent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8" name="Connecteur droit avec flèche 67">
            <a:extLst>
              <a:ext uri="{FF2B5EF4-FFF2-40B4-BE49-F238E27FC236}">
                <a16:creationId xmlns:a16="http://schemas.microsoft.com/office/drawing/2014/main" id="{793584E2-8C52-444A-BE2C-D6EA3A78F05F}"/>
              </a:ext>
            </a:extLst>
          </p:cNvPr>
          <p:cNvCxnSpPr>
            <a:cxnSpLocks/>
          </p:cNvCxnSpPr>
          <p:nvPr/>
        </p:nvCxnSpPr>
        <p:spPr>
          <a:xfrm>
            <a:off x="3930407" y="1931177"/>
            <a:ext cx="377780" cy="547068"/>
          </a:xfrm>
          <a:prstGeom prst="straightConnector1">
            <a:avLst/>
          </a:prstGeom>
          <a:ln>
            <a:solidFill>
              <a:schemeClr val="accent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1" name="Connecteur droit avec flèche 70">
            <a:extLst>
              <a:ext uri="{FF2B5EF4-FFF2-40B4-BE49-F238E27FC236}">
                <a16:creationId xmlns:a16="http://schemas.microsoft.com/office/drawing/2014/main" id="{7470EDC6-02A0-430B-8C68-742316D8F69E}"/>
              </a:ext>
            </a:extLst>
          </p:cNvPr>
          <p:cNvCxnSpPr/>
          <p:nvPr/>
        </p:nvCxnSpPr>
        <p:spPr>
          <a:xfrm>
            <a:off x="3741049" y="2876550"/>
            <a:ext cx="1860945" cy="581024"/>
          </a:xfrm>
          <a:prstGeom prst="straightConnector1">
            <a:avLst/>
          </a:prstGeom>
          <a:ln w="127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a:extLst>
              <a:ext uri="{FF2B5EF4-FFF2-40B4-BE49-F238E27FC236}">
                <a16:creationId xmlns:a16="http://schemas.microsoft.com/office/drawing/2014/main" id="{0813EFBD-0C5A-44A1-8B05-C5F1E9E2D437}"/>
              </a:ext>
            </a:extLst>
          </p:cNvPr>
          <p:cNvCxnSpPr>
            <a:cxnSpLocks/>
          </p:cNvCxnSpPr>
          <p:nvPr/>
        </p:nvCxnSpPr>
        <p:spPr>
          <a:xfrm flipV="1">
            <a:off x="3924455" y="1894839"/>
            <a:ext cx="407545" cy="618"/>
          </a:xfrm>
          <a:prstGeom prst="straightConnector1">
            <a:avLst/>
          </a:prstGeom>
          <a:ln>
            <a:solidFill>
              <a:schemeClr val="accent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78" name="ZoneTexte 77">
            <a:extLst>
              <a:ext uri="{FF2B5EF4-FFF2-40B4-BE49-F238E27FC236}">
                <a16:creationId xmlns:a16="http://schemas.microsoft.com/office/drawing/2014/main" id="{27F58EF5-C9FF-46AA-A9C6-9BD9FE64F4C7}"/>
              </a:ext>
            </a:extLst>
          </p:cNvPr>
          <p:cNvSpPr txBox="1"/>
          <p:nvPr/>
        </p:nvSpPr>
        <p:spPr>
          <a:xfrm rot="1020000">
            <a:off x="3243365" y="3128351"/>
            <a:ext cx="274319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900">
                <a:cs typeface="Calibri"/>
              </a:rPr>
              <a:t>Point à point</a:t>
            </a:r>
          </a:p>
        </p:txBody>
      </p:sp>
      <p:sp>
        <p:nvSpPr>
          <p:cNvPr id="79" name="ZoneTexte 78">
            <a:extLst>
              <a:ext uri="{FF2B5EF4-FFF2-40B4-BE49-F238E27FC236}">
                <a16:creationId xmlns:a16="http://schemas.microsoft.com/office/drawing/2014/main" id="{B1F30697-B7E8-414B-906C-04C6C8F40A29}"/>
              </a:ext>
            </a:extLst>
          </p:cNvPr>
          <p:cNvSpPr txBox="1"/>
          <p:nvPr/>
        </p:nvSpPr>
        <p:spPr>
          <a:xfrm rot="60000">
            <a:off x="3753089" y="1701590"/>
            <a:ext cx="6536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800">
                <a:cs typeface="Calibri"/>
              </a:rPr>
              <a:t>Publie</a:t>
            </a:r>
          </a:p>
        </p:txBody>
      </p:sp>
      <p:cxnSp>
        <p:nvCxnSpPr>
          <p:cNvPr id="81" name="Connecteur droit avec flèche 80">
            <a:extLst>
              <a:ext uri="{FF2B5EF4-FFF2-40B4-BE49-F238E27FC236}">
                <a16:creationId xmlns:a16="http://schemas.microsoft.com/office/drawing/2014/main" id="{95C5CBDA-910B-48AD-84ED-ABD1E6F326E0}"/>
              </a:ext>
            </a:extLst>
          </p:cNvPr>
          <p:cNvCxnSpPr>
            <a:cxnSpLocks/>
          </p:cNvCxnSpPr>
          <p:nvPr/>
        </p:nvCxnSpPr>
        <p:spPr>
          <a:xfrm flipV="1">
            <a:off x="4948390" y="1924602"/>
            <a:ext cx="282526" cy="619"/>
          </a:xfrm>
          <a:prstGeom prst="straightConnector1">
            <a:avLst/>
          </a:prstGeom>
          <a:ln>
            <a:solidFill>
              <a:schemeClr val="accent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95" name="Connecteur droit avec flèche 94">
            <a:extLst>
              <a:ext uri="{FF2B5EF4-FFF2-40B4-BE49-F238E27FC236}">
                <a16:creationId xmlns:a16="http://schemas.microsoft.com/office/drawing/2014/main" id="{6FD41117-C54C-4CAB-A85F-E27620C6B24D}"/>
              </a:ext>
            </a:extLst>
          </p:cNvPr>
          <p:cNvCxnSpPr/>
          <p:nvPr/>
        </p:nvCxnSpPr>
        <p:spPr>
          <a:xfrm flipV="1">
            <a:off x="6372327" y="1090612"/>
            <a:ext cx="410766" cy="315516"/>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EB059590-1916-4D8D-A1FD-B9F86EA7423B}"/>
              </a:ext>
            </a:extLst>
          </p:cNvPr>
          <p:cNvCxnSpPr>
            <a:cxnSpLocks/>
          </p:cNvCxnSpPr>
          <p:nvPr/>
        </p:nvCxnSpPr>
        <p:spPr>
          <a:xfrm>
            <a:off x="6294938" y="4037408"/>
            <a:ext cx="410765" cy="613172"/>
          </a:xfrm>
          <a:prstGeom prst="straightConnector1">
            <a:avLst/>
          </a:prstGeom>
          <a:ln>
            <a:prstDash val="sysDot"/>
          </a:ln>
        </p:spPr>
        <p:style>
          <a:lnRef idx="1">
            <a:schemeClr val="accent1"/>
          </a:lnRef>
          <a:fillRef idx="0">
            <a:schemeClr val="accent1"/>
          </a:fillRef>
          <a:effectRef idx="0">
            <a:schemeClr val="accent1"/>
          </a:effectRef>
          <a:fontRef idx="minor">
            <a:schemeClr val="tx1"/>
          </a:fontRef>
        </p:style>
      </p:cxnSp>
      <p:sp>
        <p:nvSpPr>
          <p:cNvPr id="97" name="ZoneTexte 96">
            <a:extLst>
              <a:ext uri="{FF2B5EF4-FFF2-40B4-BE49-F238E27FC236}">
                <a16:creationId xmlns:a16="http://schemas.microsoft.com/office/drawing/2014/main" id="{4B80C1A2-65FE-4448-8954-012FF15415E8}"/>
              </a:ext>
            </a:extLst>
          </p:cNvPr>
          <p:cNvSpPr txBox="1"/>
          <p:nvPr/>
        </p:nvSpPr>
        <p:spPr>
          <a:xfrm>
            <a:off x="152916" y="1182809"/>
            <a:ext cx="2263844"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b="1" dirty="0">
                <a:solidFill>
                  <a:schemeClr val="tx2">
                    <a:lumMod val="60000"/>
                    <a:lumOff val="40000"/>
                  </a:schemeClr>
                </a:solidFill>
                <a:cs typeface="Calibri"/>
              </a:rPr>
              <a:t>Contraintes et exigences</a:t>
            </a:r>
          </a:p>
          <a:p>
            <a:endParaRPr lang="fr-FR" sz="1200" b="1" dirty="0">
              <a:solidFill>
                <a:schemeClr val="tx2">
                  <a:lumMod val="60000"/>
                  <a:lumOff val="40000"/>
                </a:schemeClr>
              </a:solidFill>
            </a:endParaRPr>
          </a:p>
          <a:p>
            <a:pPr marL="285750" indent="-285750">
              <a:buFont typeface="Wingdings"/>
              <a:buChar char="§"/>
            </a:pPr>
            <a:r>
              <a:rPr lang="fr-FR" sz="1200" dirty="0"/>
              <a:t>Plus de 179 inter-systèmes (138 utiliseront SIHQ)</a:t>
            </a:r>
          </a:p>
          <a:p>
            <a:pPr marL="285750" indent="-285750">
              <a:buFont typeface="Wingdings"/>
              <a:buChar char="§"/>
            </a:pPr>
            <a:r>
              <a:rPr lang="fr-FR" sz="1200" dirty="0"/>
              <a:t>Minimiser</a:t>
            </a:r>
            <a:r>
              <a:rPr lang="fr-FR" sz="1200" dirty="0">
                <a:cs typeface="Calibri"/>
              </a:rPr>
              <a:t> les liens entrant du patrimoine vers le nouveau domaine électrique</a:t>
            </a:r>
          </a:p>
          <a:p>
            <a:pPr marL="285750" indent="-285750">
              <a:buFont typeface="Wingdings"/>
              <a:buChar char="§"/>
            </a:pPr>
            <a:r>
              <a:rPr lang="fr-FR" sz="1200" dirty="0">
                <a:cs typeface="Calibri"/>
              </a:rPr>
              <a:t>Minimiser changement sur les systèmes satellites</a:t>
            </a:r>
          </a:p>
          <a:p>
            <a:pPr marL="285750" indent="-285750">
              <a:buFont typeface="Wingdings"/>
              <a:buChar char="§"/>
            </a:pPr>
            <a:r>
              <a:rPr lang="fr-FR" sz="1200" dirty="0">
                <a:cs typeface="Calibri"/>
              </a:rPr>
              <a:t>Réduire le couplage </a:t>
            </a:r>
          </a:p>
          <a:p>
            <a:pPr marL="285750" indent="-285750">
              <a:buFont typeface="Wingdings"/>
              <a:buChar char="§"/>
            </a:pPr>
            <a:r>
              <a:rPr lang="fr-FR" sz="1200" dirty="0">
                <a:cs typeface="Calibri"/>
              </a:rPr>
              <a:t>Mécanisme de garantie de livraison des messages</a:t>
            </a:r>
          </a:p>
          <a:p>
            <a:pPr marL="285750" indent="-285750">
              <a:buFont typeface="Wingdings"/>
              <a:buChar char="§"/>
            </a:pPr>
            <a:r>
              <a:rPr lang="fr-FR" sz="1200" dirty="0">
                <a:cs typeface="Calibri"/>
              </a:rPr>
              <a:t>Respect des niveaux de services</a:t>
            </a:r>
          </a:p>
        </p:txBody>
      </p:sp>
      <p:sp>
        <p:nvSpPr>
          <p:cNvPr id="3" name="Titre 1">
            <a:extLst>
              <a:ext uri="{FF2B5EF4-FFF2-40B4-BE49-F238E27FC236}">
                <a16:creationId xmlns:a16="http://schemas.microsoft.com/office/drawing/2014/main" id="{0F4CB917-7B29-466E-B391-7ACCCD64199E}"/>
              </a:ext>
            </a:extLst>
          </p:cNvPr>
          <p:cNvSpPr txBox="1">
            <a:spLocks/>
          </p:cNvSpPr>
          <p:nvPr/>
        </p:nvSpPr>
        <p:spPr>
          <a:xfrm>
            <a:off x="153162" y="206375"/>
            <a:ext cx="8811326" cy="565175"/>
          </a:xfrm>
          <a:prstGeom prst="rect">
            <a:avLst/>
          </a:prstGeom>
          <a:solidFill>
            <a:srgbClr val="0070C0"/>
          </a:solidFill>
        </p:spPr>
        <p:txBody>
          <a:bodyPr vert="horz" lIns="91440" tIns="45720" rIns="91440" bIns="45720" rtlCol="0" anchor="ctr">
            <a:normAutofit fontScale="97500"/>
          </a:bodyPr>
          <a:lstStyle>
            <a:lvl1pPr algn="ctr" defTabSz="914400" rtl="0" eaLnBrk="1" latinLnBrk="0" hangingPunct="1">
              <a:spcBef>
                <a:spcPct val="0"/>
              </a:spcBef>
              <a:buNone/>
              <a:defRPr sz="3000" b="0" kern="1200">
                <a:solidFill>
                  <a:schemeClr val="tx2"/>
                </a:solidFill>
                <a:latin typeface="+mj-lt"/>
                <a:ea typeface="+mj-ea"/>
                <a:cs typeface="+mj-cs"/>
              </a:defRPr>
            </a:lvl1pPr>
          </a:lstStyle>
          <a:p>
            <a:pPr algn="l"/>
            <a:r>
              <a:rPr lang="fr-CA">
                <a:solidFill>
                  <a:schemeClr val="bg1"/>
                </a:solidFill>
              </a:rPr>
              <a:t>Contexte MSCR</a:t>
            </a:r>
          </a:p>
        </p:txBody>
      </p:sp>
      <p:sp>
        <p:nvSpPr>
          <p:cNvPr id="27" name="ZoneTexte 26">
            <a:extLst>
              <a:ext uri="{FF2B5EF4-FFF2-40B4-BE49-F238E27FC236}">
                <a16:creationId xmlns:a16="http://schemas.microsoft.com/office/drawing/2014/main" id="{F342C273-8F09-4E52-A141-B2860003F716}"/>
              </a:ext>
            </a:extLst>
          </p:cNvPr>
          <p:cNvSpPr txBox="1"/>
          <p:nvPr/>
        </p:nvSpPr>
        <p:spPr>
          <a:xfrm>
            <a:off x="3496908" y="4120149"/>
            <a:ext cx="22638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b="1">
                <a:solidFill>
                  <a:schemeClr val="tx2">
                    <a:lumMod val="60000"/>
                    <a:lumOff val="40000"/>
                  </a:schemeClr>
                </a:solidFill>
                <a:cs typeface="Calibri"/>
              </a:rPr>
              <a:t>Exemple d’inter-système</a:t>
            </a:r>
          </a:p>
        </p:txBody>
      </p:sp>
    </p:spTree>
    <p:extLst>
      <p:ext uri="{BB962C8B-B14F-4D97-AF65-F5344CB8AC3E}">
        <p14:creationId xmlns:p14="http://schemas.microsoft.com/office/powerpoint/2010/main" val="856420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89BF15-FE5E-43BE-B4B5-1170C07DFD24}"/>
              </a:ext>
            </a:extLst>
          </p:cNvPr>
          <p:cNvSpPr>
            <a:spLocks noGrp="1"/>
          </p:cNvSpPr>
          <p:nvPr>
            <p:ph type="title"/>
          </p:nvPr>
        </p:nvSpPr>
        <p:spPr/>
        <p:txBody>
          <a:bodyPr/>
          <a:lstStyle/>
          <a:p>
            <a:r>
              <a:rPr lang="fr-FR">
                <a:cs typeface="Calibri"/>
              </a:rPr>
              <a:t>Annexe</a:t>
            </a:r>
            <a:endParaRPr lang="fr-FR"/>
          </a:p>
        </p:txBody>
      </p:sp>
      <p:sp>
        <p:nvSpPr>
          <p:cNvPr id="4" name="Espace réservé du pied de page 3">
            <a:extLst>
              <a:ext uri="{FF2B5EF4-FFF2-40B4-BE49-F238E27FC236}">
                <a16:creationId xmlns:a16="http://schemas.microsoft.com/office/drawing/2014/main" id="{406F24CB-DB5F-4DCC-B3F9-C81BEDB9EB0C}"/>
              </a:ext>
            </a:extLst>
          </p:cNvPr>
          <p:cNvSpPr>
            <a:spLocks noGrp="1"/>
          </p:cNvSpPr>
          <p:nvPr>
            <p:ph type="ftr" sz="quarter" idx="11"/>
          </p:nvPr>
        </p:nvSpPr>
        <p:spPr/>
        <p:txBody>
          <a:bodyPr/>
          <a:lstStyle/>
          <a:p>
            <a:r>
              <a:rPr lang="fr-CA"/>
              <a:t>Division / Groupe</a:t>
            </a:r>
          </a:p>
        </p:txBody>
      </p:sp>
      <p:sp>
        <p:nvSpPr>
          <p:cNvPr id="5" name="Espace réservé du numéro de diapositive 4">
            <a:extLst>
              <a:ext uri="{FF2B5EF4-FFF2-40B4-BE49-F238E27FC236}">
                <a16:creationId xmlns:a16="http://schemas.microsoft.com/office/drawing/2014/main" id="{47ECC85B-6F2D-4A51-AD58-036F0D297431}"/>
              </a:ext>
            </a:extLst>
          </p:cNvPr>
          <p:cNvSpPr>
            <a:spLocks noGrp="1"/>
          </p:cNvSpPr>
          <p:nvPr>
            <p:ph type="sldNum" sz="quarter" idx="12"/>
          </p:nvPr>
        </p:nvSpPr>
        <p:spPr/>
        <p:txBody>
          <a:bodyPr/>
          <a:lstStyle/>
          <a:p>
            <a:fld id="{A26ACB41-17FA-42BB-A1FF-DC40BC319902}" type="slidenum">
              <a:rPr lang="fr-CA" smtClean="0"/>
              <a:t>30</a:t>
            </a:fld>
            <a:endParaRPr lang="fr-CA"/>
          </a:p>
        </p:txBody>
      </p:sp>
    </p:spTree>
    <p:extLst>
      <p:ext uri="{BB962C8B-B14F-4D97-AF65-F5344CB8AC3E}">
        <p14:creationId xmlns:p14="http://schemas.microsoft.com/office/powerpoint/2010/main" val="684447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B8383F4-7BFA-4585-A7F0-C96C107B2D54}"/>
              </a:ext>
            </a:extLst>
          </p:cNvPr>
          <p:cNvSpPr>
            <a:spLocks noGrp="1"/>
          </p:cNvSpPr>
          <p:nvPr>
            <p:ph type="ftr" sz="quarter" idx="11"/>
          </p:nvPr>
        </p:nvSpPr>
        <p:spPr/>
        <p:txBody>
          <a:bodyPr/>
          <a:lstStyle/>
          <a:p>
            <a:r>
              <a:rPr lang="fr-CA"/>
              <a:t>Division / Groupe</a:t>
            </a:r>
          </a:p>
        </p:txBody>
      </p:sp>
      <p:sp>
        <p:nvSpPr>
          <p:cNvPr id="5" name="Espace réservé du numéro de diapositive 4">
            <a:extLst>
              <a:ext uri="{FF2B5EF4-FFF2-40B4-BE49-F238E27FC236}">
                <a16:creationId xmlns:a16="http://schemas.microsoft.com/office/drawing/2014/main" id="{38BEAE78-E55D-4CB8-839F-99084092771A}"/>
              </a:ext>
            </a:extLst>
          </p:cNvPr>
          <p:cNvSpPr>
            <a:spLocks noGrp="1"/>
          </p:cNvSpPr>
          <p:nvPr>
            <p:ph type="sldNum" sz="quarter" idx="12"/>
          </p:nvPr>
        </p:nvSpPr>
        <p:spPr/>
        <p:txBody>
          <a:bodyPr/>
          <a:lstStyle/>
          <a:p>
            <a:fld id="{A26ACB41-17FA-42BB-A1FF-DC40BC319902}" type="slidenum">
              <a:rPr lang="fr-CA" smtClean="0"/>
              <a:t>31</a:t>
            </a:fld>
            <a:endParaRPr lang="fr-CA"/>
          </a:p>
        </p:txBody>
      </p:sp>
      <p:sp>
        <p:nvSpPr>
          <p:cNvPr id="8" name="Titre 1">
            <a:extLst>
              <a:ext uri="{FF2B5EF4-FFF2-40B4-BE49-F238E27FC236}">
                <a16:creationId xmlns:a16="http://schemas.microsoft.com/office/drawing/2014/main" id="{768E1BC6-21E6-494D-B50D-C3232F590A71}"/>
              </a:ext>
            </a:extLst>
          </p:cNvPr>
          <p:cNvSpPr>
            <a:spLocks noGrp="1"/>
          </p:cNvSpPr>
          <p:nvPr>
            <p:ph type="title"/>
          </p:nvPr>
        </p:nvSpPr>
        <p:spPr>
          <a:xfrm>
            <a:off x="457200" y="206375"/>
            <a:ext cx="8229600" cy="571501"/>
          </a:xfrm>
          <a:solidFill>
            <a:srgbClr val="0070C0"/>
          </a:solidFill>
        </p:spPr>
        <p:txBody>
          <a:bodyPr>
            <a:normAutofit/>
          </a:bodyPr>
          <a:lstStyle/>
          <a:p>
            <a:pPr algn="l"/>
            <a:r>
              <a:rPr lang="fr-CA">
                <a:solidFill>
                  <a:schemeClr val="bg1"/>
                </a:solidFill>
              </a:rPr>
              <a:t>Scénarios évalués et recommandation</a:t>
            </a:r>
          </a:p>
        </p:txBody>
      </p:sp>
      <p:graphicFrame>
        <p:nvGraphicFramePr>
          <p:cNvPr id="6" name="Tableau 6">
            <a:extLst>
              <a:ext uri="{FF2B5EF4-FFF2-40B4-BE49-F238E27FC236}">
                <a16:creationId xmlns:a16="http://schemas.microsoft.com/office/drawing/2014/main" id="{830C807B-4CCE-4529-9DCA-4C601ABD038B}"/>
              </a:ext>
            </a:extLst>
          </p:cNvPr>
          <p:cNvGraphicFramePr>
            <a:graphicFrameLocks noGrp="1"/>
          </p:cNvGraphicFramePr>
          <p:nvPr>
            <p:extLst>
              <p:ext uri="{D42A27DB-BD31-4B8C-83A1-F6EECF244321}">
                <p14:modId xmlns:p14="http://schemas.microsoft.com/office/powerpoint/2010/main" val="2078085839"/>
              </p:ext>
            </p:extLst>
          </p:nvPr>
        </p:nvGraphicFramePr>
        <p:xfrm>
          <a:off x="456181" y="845737"/>
          <a:ext cx="8229600" cy="4222616"/>
        </p:xfrm>
        <a:graphic>
          <a:graphicData uri="http://schemas.openxmlformats.org/drawingml/2006/table">
            <a:tbl>
              <a:tblPr firstRow="1" bandRow="1">
                <a:tableStyleId>{5C22544A-7EE6-4342-B048-85BDC9FD1C3A}</a:tableStyleId>
              </a:tblPr>
              <a:tblGrid>
                <a:gridCol w="378520">
                  <a:extLst>
                    <a:ext uri="{9D8B030D-6E8A-4147-A177-3AD203B41FA5}">
                      <a16:colId xmlns:a16="http://schemas.microsoft.com/office/drawing/2014/main" val="3217618546"/>
                    </a:ext>
                  </a:extLst>
                </a:gridCol>
                <a:gridCol w="2564633">
                  <a:extLst>
                    <a:ext uri="{9D8B030D-6E8A-4147-A177-3AD203B41FA5}">
                      <a16:colId xmlns:a16="http://schemas.microsoft.com/office/drawing/2014/main" val="2952168114"/>
                    </a:ext>
                  </a:extLst>
                </a:gridCol>
                <a:gridCol w="684055">
                  <a:extLst>
                    <a:ext uri="{9D8B030D-6E8A-4147-A177-3AD203B41FA5}">
                      <a16:colId xmlns:a16="http://schemas.microsoft.com/office/drawing/2014/main" val="2583294573"/>
                    </a:ext>
                  </a:extLst>
                </a:gridCol>
                <a:gridCol w="707225">
                  <a:extLst>
                    <a:ext uri="{9D8B030D-6E8A-4147-A177-3AD203B41FA5}">
                      <a16:colId xmlns:a16="http://schemas.microsoft.com/office/drawing/2014/main" val="3660824685"/>
                    </a:ext>
                  </a:extLst>
                </a:gridCol>
                <a:gridCol w="3895167">
                  <a:extLst>
                    <a:ext uri="{9D8B030D-6E8A-4147-A177-3AD203B41FA5}">
                      <a16:colId xmlns:a16="http://schemas.microsoft.com/office/drawing/2014/main" val="3721200842"/>
                    </a:ext>
                  </a:extLst>
                </a:gridCol>
              </a:tblGrid>
              <a:tr h="504056">
                <a:tc gridSpan="2">
                  <a:txBody>
                    <a:bodyPr/>
                    <a:lstStyle/>
                    <a:p>
                      <a:r>
                        <a:rPr lang="fr-FR" sz="800">
                          <a:latin typeface="+mn-lt"/>
                        </a:rPr>
                        <a:t>Exigences/Scénarios</a:t>
                      </a:r>
                    </a:p>
                  </a:txBody>
                  <a:tcPr/>
                </a:tc>
                <a:tc hMerge="1">
                  <a:txBody>
                    <a:bodyPr/>
                    <a:lstStyle/>
                    <a:p>
                      <a:endParaRPr lang="fr-FR" sz="800">
                        <a:latin typeface="+mn-lt"/>
                      </a:endParaRPr>
                    </a:p>
                  </a:txBody>
                  <a:tcPr/>
                </a:tc>
                <a:tc>
                  <a:txBody>
                    <a:bodyPr/>
                    <a:lstStyle/>
                    <a:p>
                      <a:r>
                        <a:rPr lang="fr-FR" sz="800">
                          <a:latin typeface="+mn-lt"/>
                        </a:rPr>
                        <a:t>IBM</a:t>
                      </a:r>
                    </a:p>
                  </a:txBody>
                  <a:tcPr/>
                </a:tc>
                <a:tc>
                  <a:txBody>
                    <a:bodyPr/>
                    <a:lstStyle/>
                    <a:p>
                      <a:pPr lvl="0">
                        <a:buNone/>
                      </a:pPr>
                      <a:r>
                        <a:rPr lang="fr-FR" sz="800" err="1">
                          <a:latin typeface="+mn-lt"/>
                        </a:rPr>
                        <a:t>RedHat</a:t>
                      </a:r>
                      <a:r>
                        <a:rPr lang="fr-FR" sz="800">
                          <a:latin typeface="+mn-lt"/>
                        </a:rPr>
                        <a:t> </a:t>
                      </a:r>
                      <a:r>
                        <a:rPr lang="fr-FR" sz="800" err="1">
                          <a:latin typeface="+mn-lt"/>
                        </a:rPr>
                        <a:t>Integration</a:t>
                      </a:r>
                      <a:endParaRPr lang="fr-FR" sz="800">
                        <a:latin typeface="+mn-lt"/>
                      </a:endParaRPr>
                    </a:p>
                  </a:txBody>
                  <a:tcPr/>
                </a:tc>
                <a:tc>
                  <a:txBody>
                    <a:bodyPr/>
                    <a:lstStyle/>
                    <a:p>
                      <a:pPr lvl="0">
                        <a:buNone/>
                      </a:pPr>
                      <a:r>
                        <a:rPr lang="fr-FR" sz="800">
                          <a:latin typeface="+mn-lt"/>
                        </a:rPr>
                        <a:t>Remarque</a:t>
                      </a:r>
                    </a:p>
                  </a:txBody>
                  <a:tcPr/>
                </a:tc>
                <a:extLst>
                  <a:ext uri="{0D108BD9-81ED-4DB2-BD59-A6C34878D82A}">
                    <a16:rowId xmlns:a16="http://schemas.microsoft.com/office/drawing/2014/main" val="4224323261"/>
                  </a:ext>
                </a:extLst>
              </a:tr>
              <a:tr h="0">
                <a:tc rowSpan="4">
                  <a:txBody>
                    <a:bodyPr/>
                    <a:lstStyle/>
                    <a:p>
                      <a:pPr marL="0" marR="0" lvl="0" indent="0" algn="ctr" defTabSz="457170" rtl="0" eaLnBrk="1" fontAlgn="auto" latinLnBrk="0" hangingPunct="1">
                        <a:lnSpc>
                          <a:spcPct val="100000"/>
                        </a:lnSpc>
                        <a:spcBef>
                          <a:spcPts val="0"/>
                        </a:spcBef>
                        <a:spcAft>
                          <a:spcPts val="0"/>
                        </a:spcAft>
                        <a:buClrTx/>
                        <a:buSzTx/>
                        <a:buFontTx/>
                        <a:buNone/>
                        <a:tabLst/>
                        <a:defRPr/>
                      </a:pPr>
                      <a:r>
                        <a:rPr lang="fr-CA" sz="800">
                          <a:latin typeface="+mn-lt"/>
                        </a:rPr>
                        <a:t>Architecture</a:t>
                      </a:r>
                    </a:p>
                  </a:txBody>
                  <a:tcPr vert="vert270" anchor="ctr"/>
                </a:tc>
                <a:tc>
                  <a:txBody>
                    <a:bodyPr/>
                    <a:lstStyle/>
                    <a:p>
                      <a:pPr marL="0" marR="0" lvl="0" indent="0" algn="l" defTabSz="457170" rtl="0" eaLnBrk="1" fontAlgn="auto" latinLnBrk="0" hangingPunct="1">
                        <a:lnSpc>
                          <a:spcPct val="100000"/>
                        </a:lnSpc>
                        <a:spcBef>
                          <a:spcPts val="0"/>
                        </a:spcBef>
                        <a:spcAft>
                          <a:spcPts val="0"/>
                        </a:spcAft>
                        <a:buClrTx/>
                        <a:buSzTx/>
                        <a:buFontTx/>
                        <a:buNone/>
                        <a:tabLst/>
                        <a:defRPr/>
                      </a:pPr>
                      <a:r>
                        <a:rPr lang="fr-CA" sz="800">
                          <a:latin typeface="+mn-lt"/>
                        </a:rPr>
                        <a:t>OA1 (TCO 5ans)</a:t>
                      </a:r>
                    </a:p>
                  </a:txBody>
                  <a:tcPr/>
                </a:tc>
                <a:tc>
                  <a:txBody>
                    <a:bodyPr/>
                    <a:lstStyle/>
                    <a:p>
                      <a:pPr lvl="0">
                        <a:buNone/>
                      </a:pPr>
                      <a:r>
                        <a:rPr lang="fr-FR" sz="800">
                          <a:latin typeface="+mn-lt"/>
                        </a:rPr>
                        <a:t>1</a:t>
                      </a:r>
                    </a:p>
                    <a:p>
                      <a:pPr lvl="0">
                        <a:buNone/>
                      </a:pPr>
                      <a:r>
                        <a:rPr lang="fr-FR" sz="800">
                          <a:latin typeface="+mn-lt"/>
                        </a:rPr>
                        <a:t>12,5M</a:t>
                      </a:r>
                    </a:p>
                  </a:txBody>
                  <a:tcPr>
                    <a:solidFill>
                      <a:srgbClr val="CC3300"/>
                    </a:solidFill>
                  </a:tcPr>
                </a:tc>
                <a:tc>
                  <a:txBody>
                    <a:bodyPr/>
                    <a:lstStyle/>
                    <a:p>
                      <a:pPr lvl="0">
                        <a:buNone/>
                      </a:pPr>
                      <a:r>
                        <a:rPr lang="fr-FR" sz="800">
                          <a:latin typeface="+mn-lt"/>
                        </a:rPr>
                        <a:t>4</a:t>
                      </a:r>
                    </a:p>
                    <a:p>
                      <a:pPr lvl="0">
                        <a:buNone/>
                      </a:pPr>
                      <a:r>
                        <a:rPr lang="fr-FR" sz="800">
                          <a:latin typeface="+mn-lt"/>
                        </a:rPr>
                        <a:t>6,5M</a:t>
                      </a:r>
                    </a:p>
                  </a:txBody>
                  <a:tcPr>
                    <a:solidFill>
                      <a:srgbClr val="93C571"/>
                    </a:solidFill>
                  </a:tcPr>
                </a:tc>
                <a:tc>
                  <a:txBody>
                    <a:bodyPr/>
                    <a:lstStyle/>
                    <a:p>
                      <a:pPr marL="0" marR="0" lvl="0" indent="0" algn="l" defTabSz="457170" rtl="0" eaLnBrk="1" fontAlgn="auto" latinLnBrk="0" hangingPunct="1">
                        <a:lnSpc>
                          <a:spcPct val="100000"/>
                        </a:lnSpc>
                        <a:spcBef>
                          <a:spcPts val="0"/>
                        </a:spcBef>
                        <a:spcAft>
                          <a:spcPts val="0"/>
                        </a:spcAft>
                        <a:buClrTx/>
                        <a:buSzTx/>
                        <a:buFontTx/>
                        <a:buNone/>
                        <a:tabLst/>
                        <a:defRPr/>
                      </a:pPr>
                      <a:r>
                        <a:rPr lang="fr-CA" sz="800">
                          <a:latin typeface="+mn-lt"/>
                        </a:rPr>
                        <a:t>Écart important d’un point de vu TCO entre IBM et </a:t>
                      </a:r>
                      <a:r>
                        <a:rPr lang="fr-CA" sz="800" err="1">
                          <a:latin typeface="+mn-lt"/>
                        </a:rPr>
                        <a:t>RedHat</a:t>
                      </a:r>
                      <a:r>
                        <a:rPr lang="fr-CA" sz="800">
                          <a:latin typeface="+mn-lt"/>
                        </a:rPr>
                        <a:t>.</a:t>
                      </a:r>
                    </a:p>
                    <a:p>
                      <a:pPr marL="0" marR="0" lvl="0" indent="0" algn="l" defTabSz="457170" rtl="0" eaLnBrk="1" fontAlgn="auto" latinLnBrk="0" hangingPunct="1">
                        <a:lnSpc>
                          <a:spcPct val="100000"/>
                        </a:lnSpc>
                        <a:spcBef>
                          <a:spcPts val="0"/>
                        </a:spcBef>
                        <a:spcAft>
                          <a:spcPts val="0"/>
                        </a:spcAft>
                        <a:buClrTx/>
                        <a:buSzTx/>
                        <a:buFontTx/>
                        <a:buNone/>
                        <a:tabLst/>
                        <a:defRPr/>
                      </a:pPr>
                      <a:r>
                        <a:rPr lang="fr-CA" sz="800">
                          <a:latin typeface="+mn-lt"/>
                        </a:rPr>
                        <a:t>Impact nettement plus important sur les requis d’infrastructure de la suite IBM</a:t>
                      </a:r>
                    </a:p>
                  </a:txBody>
                  <a:tcPr/>
                </a:tc>
                <a:extLst>
                  <a:ext uri="{0D108BD9-81ED-4DB2-BD59-A6C34878D82A}">
                    <a16:rowId xmlns:a16="http://schemas.microsoft.com/office/drawing/2014/main" val="4284272480"/>
                  </a:ext>
                </a:extLst>
              </a:tr>
              <a:tr h="0">
                <a:tc vMerge="1">
                  <a:txBody>
                    <a:bodyPr/>
                    <a:lstStyle/>
                    <a:p>
                      <a:endParaRPr lang="fr-FR" sz="800">
                        <a:latin typeface="+mn-lt"/>
                      </a:endParaRPr>
                    </a:p>
                  </a:txBody>
                  <a:tcPr/>
                </a:tc>
                <a:tc>
                  <a:txBody>
                    <a:bodyPr/>
                    <a:lstStyle/>
                    <a:p>
                      <a:r>
                        <a:rPr lang="fr-CA" sz="800">
                          <a:latin typeface="+mn-lt"/>
                        </a:rPr>
                        <a:t>AE08 Favoriser l’infonuagiques</a:t>
                      </a:r>
                      <a:endParaRPr lang="fr-FR" sz="800">
                        <a:latin typeface="+mn-lt"/>
                      </a:endParaRPr>
                    </a:p>
                  </a:txBody>
                  <a:tcPr/>
                </a:tc>
                <a:tc>
                  <a:txBody>
                    <a:bodyPr/>
                    <a:lstStyle/>
                    <a:p>
                      <a:pPr lvl="0">
                        <a:buNone/>
                      </a:pPr>
                      <a:r>
                        <a:rPr lang="fr-FR" sz="800">
                          <a:latin typeface="+mn-lt"/>
                        </a:rPr>
                        <a:t>2</a:t>
                      </a:r>
                    </a:p>
                  </a:txBody>
                  <a:tcPr/>
                </a:tc>
                <a:tc>
                  <a:txBody>
                    <a:bodyPr/>
                    <a:lstStyle/>
                    <a:p>
                      <a:pPr lvl="0">
                        <a:buNone/>
                      </a:pPr>
                      <a:r>
                        <a:rPr lang="fr-FR" sz="800">
                          <a:latin typeface="+mn-lt"/>
                        </a:rPr>
                        <a:t>3</a:t>
                      </a:r>
                    </a:p>
                  </a:txBody>
                  <a:tcPr/>
                </a:tc>
                <a:tc>
                  <a:txBody>
                    <a:bodyPr/>
                    <a:lstStyle/>
                    <a:p>
                      <a:pPr lvl="0">
                        <a:buNone/>
                      </a:pPr>
                      <a:r>
                        <a:rPr lang="fr-CA" sz="800" err="1">
                          <a:latin typeface="+mn-lt"/>
                        </a:rPr>
                        <a:t>RedHat</a:t>
                      </a:r>
                      <a:r>
                        <a:rPr lang="fr-CA" sz="800">
                          <a:latin typeface="+mn-lt"/>
                        </a:rPr>
                        <a:t> : console de gestion SaaS API et interopérable avec d’autre service infonuagique AWS AMQ</a:t>
                      </a:r>
                    </a:p>
                  </a:txBody>
                  <a:tcPr/>
                </a:tc>
                <a:extLst>
                  <a:ext uri="{0D108BD9-81ED-4DB2-BD59-A6C34878D82A}">
                    <a16:rowId xmlns:a16="http://schemas.microsoft.com/office/drawing/2014/main" val="3427232442"/>
                  </a:ext>
                </a:extLst>
              </a:tr>
              <a:tr h="340401">
                <a:tc vMerge="1">
                  <a:txBody>
                    <a:bodyPr/>
                    <a:lstStyle/>
                    <a:p>
                      <a:endParaRPr lang="fr-CA" sz="800">
                        <a:latin typeface="+mn-lt"/>
                      </a:endParaRPr>
                    </a:p>
                  </a:txBody>
                  <a:tcPr/>
                </a:tc>
                <a:tc>
                  <a:txBody>
                    <a:bodyPr/>
                    <a:lstStyle/>
                    <a:p>
                      <a:pPr marL="0" marR="0" lvl="0" indent="0" algn="l" defTabSz="457170" rtl="0" eaLnBrk="1" fontAlgn="auto" latinLnBrk="0" hangingPunct="1">
                        <a:lnSpc>
                          <a:spcPct val="100000"/>
                        </a:lnSpc>
                        <a:spcBef>
                          <a:spcPts val="0"/>
                        </a:spcBef>
                        <a:spcAft>
                          <a:spcPts val="0"/>
                        </a:spcAft>
                        <a:buClrTx/>
                        <a:buSzTx/>
                        <a:buFontTx/>
                        <a:buNone/>
                        <a:tabLst/>
                        <a:defRPr/>
                      </a:pPr>
                      <a:r>
                        <a:rPr lang="fr-CA" sz="800">
                          <a:latin typeface="+mn-lt"/>
                        </a:rPr>
                        <a:t>AE04 – Assurer un équilibre entre l’atteinte des besoins d’affaires, la complexité d’intégration et le </a:t>
                      </a:r>
                      <a:r>
                        <a:rPr lang="fr-CA" sz="800" b="0">
                          <a:latin typeface="+mn-lt"/>
                        </a:rPr>
                        <a:t>CTP</a:t>
                      </a:r>
                    </a:p>
                    <a:p>
                      <a:endParaRPr lang="fr-CA" sz="800">
                        <a:latin typeface="+mn-lt"/>
                      </a:endParaRPr>
                    </a:p>
                  </a:txBody>
                  <a:tcPr/>
                </a:tc>
                <a:tc>
                  <a:txBody>
                    <a:bodyPr/>
                    <a:lstStyle/>
                    <a:p>
                      <a:pPr lvl="0">
                        <a:buNone/>
                      </a:pPr>
                      <a:r>
                        <a:rPr lang="fr-FR" sz="800">
                          <a:latin typeface="+mn-lt"/>
                        </a:rPr>
                        <a:t>2</a:t>
                      </a:r>
                    </a:p>
                  </a:txBody>
                  <a:tcPr/>
                </a:tc>
                <a:tc>
                  <a:txBody>
                    <a:bodyPr/>
                    <a:lstStyle/>
                    <a:p>
                      <a:pPr lvl="0">
                        <a:buNone/>
                      </a:pPr>
                      <a:r>
                        <a:rPr lang="fr-FR" sz="800">
                          <a:latin typeface="+mn-lt"/>
                        </a:rPr>
                        <a:t>3</a:t>
                      </a:r>
                    </a:p>
                  </a:txBody>
                  <a:tcPr/>
                </a:tc>
                <a:tc>
                  <a:txBody>
                    <a:bodyPr/>
                    <a:lstStyle/>
                    <a:p>
                      <a:pPr marL="0" marR="0" lvl="0" indent="0" algn="l" defTabSz="457170" rtl="0" eaLnBrk="1" fontAlgn="auto" latinLnBrk="0" hangingPunct="1">
                        <a:lnSpc>
                          <a:spcPct val="100000"/>
                        </a:lnSpc>
                        <a:spcBef>
                          <a:spcPts val="0"/>
                        </a:spcBef>
                        <a:spcAft>
                          <a:spcPts val="0"/>
                        </a:spcAft>
                        <a:buClrTx/>
                        <a:buSzTx/>
                        <a:buFontTx/>
                        <a:buNone/>
                        <a:tabLst/>
                        <a:defRPr/>
                      </a:pPr>
                      <a:r>
                        <a:rPr lang="fr-CA" sz="800">
                          <a:latin typeface="+mn-lt"/>
                        </a:rPr>
                        <a:t>La passerelle API d’IBM a été complexe à installer et à utiliser, par exemple ça a demandé plusieurs semaines de travail et de support auprès d’IBM pour faire fonctionner une seule instance dans un </a:t>
                      </a:r>
                      <a:r>
                        <a:rPr lang="fr-CA" sz="800" err="1">
                          <a:latin typeface="+mn-lt"/>
                        </a:rPr>
                        <a:t>CaaS</a:t>
                      </a:r>
                      <a:r>
                        <a:rPr lang="fr-CA" sz="800">
                          <a:latin typeface="+mn-lt"/>
                        </a:rPr>
                        <a:t> chez AWS.</a:t>
                      </a:r>
                    </a:p>
                  </a:txBody>
                  <a:tcPr/>
                </a:tc>
                <a:extLst>
                  <a:ext uri="{0D108BD9-81ED-4DB2-BD59-A6C34878D82A}">
                    <a16:rowId xmlns:a16="http://schemas.microsoft.com/office/drawing/2014/main" val="2486967800"/>
                  </a:ext>
                </a:extLst>
              </a:tr>
              <a:tr h="340401">
                <a:tc vMerge="1">
                  <a:txBody>
                    <a:bodyPr/>
                    <a:lstStyle/>
                    <a:p>
                      <a:endParaRPr lang="fr-CA" sz="800">
                        <a:latin typeface="+mn-lt"/>
                      </a:endParaRPr>
                    </a:p>
                  </a:txBody>
                  <a:tcPr/>
                </a:tc>
                <a:tc>
                  <a:txBody>
                    <a:bodyPr/>
                    <a:lstStyle/>
                    <a:p>
                      <a:r>
                        <a:rPr lang="fr-CA" sz="800">
                          <a:latin typeface="+mn-lt"/>
                        </a:rPr>
                        <a:t>AE05 – Élaborer les solutions de façon modulaire et découplée</a:t>
                      </a:r>
                    </a:p>
                  </a:txBody>
                  <a:tcPr/>
                </a:tc>
                <a:tc>
                  <a:txBody>
                    <a:bodyPr/>
                    <a:lstStyle/>
                    <a:p>
                      <a:pPr lvl="0">
                        <a:buNone/>
                      </a:pPr>
                      <a:endParaRPr lang="fr-FR" sz="800">
                        <a:latin typeface="+mn-lt"/>
                      </a:endParaRPr>
                    </a:p>
                    <a:p>
                      <a:pPr lvl="0">
                        <a:buNone/>
                      </a:pPr>
                      <a:r>
                        <a:rPr lang="fr-FR" sz="800">
                          <a:latin typeface="+mn-lt"/>
                        </a:rPr>
                        <a:t>1</a:t>
                      </a:r>
                    </a:p>
                  </a:txBody>
                  <a:tcPr>
                    <a:solidFill>
                      <a:srgbClr val="CC3300"/>
                    </a:solidFill>
                  </a:tcPr>
                </a:tc>
                <a:tc>
                  <a:txBody>
                    <a:bodyPr/>
                    <a:lstStyle/>
                    <a:p>
                      <a:pPr lvl="0">
                        <a:buNone/>
                      </a:pPr>
                      <a:endParaRPr lang="fr-FR" sz="800">
                        <a:latin typeface="+mn-lt"/>
                      </a:endParaRPr>
                    </a:p>
                    <a:p>
                      <a:pPr lvl="0">
                        <a:buNone/>
                      </a:pPr>
                      <a:r>
                        <a:rPr lang="fr-FR" sz="800">
                          <a:latin typeface="+mn-lt"/>
                        </a:rPr>
                        <a:t>4</a:t>
                      </a:r>
                    </a:p>
                  </a:txBody>
                  <a:tcPr>
                    <a:solidFill>
                      <a:srgbClr val="93C571"/>
                    </a:solidFill>
                  </a:tcPr>
                </a:tc>
                <a:tc>
                  <a:txBody>
                    <a:bodyPr/>
                    <a:lstStyle/>
                    <a:p>
                      <a:pPr lvl="0">
                        <a:buNone/>
                      </a:pPr>
                      <a:r>
                        <a:rPr lang="fr-CA" sz="800">
                          <a:latin typeface="+mn-lt"/>
                        </a:rPr>
                        <a:t>Le couplage des produits IBM est fort, leur stack d’observabilité ne peut être externalisé, leur protocole maison inter MQ est fermé, forte dépendance sur le Cloud Pack pour plusieurs fonctionnalités.</a:t>
                      </a:r>
                    </a:p>
                  </a:txBody>
                  <a:tcPr/>
                </a:tc>
                <a:extLst>
                  <a:ext uri="{0D108BD9-81ED-4DB2-BD59-A6C34878D82A}">
                    <a16:rowId xmlns:a16="http://schemas.microsoft.com/office/drawing/2014/main" val="745396257"/>
                  </a:ext>
                </a:extLst>
              </a:tr>
              <a:tr h="195808">
                <a:tc rowSpan="5">
                  <a:txBody>
                    <a:bodyPr/>
                    <a:lstStyle/>
                    <a:p>
                      <a:pPr algn="ctr"/>
                      <a:r>
                        <a:rPr lang="fr-FR" sz="800">
                          <a:latin typeface="+mn-lt"/>
                        </a:rPr>
                        <a:t>Exploitabilité &amp; support des requis</a:t>
                      </a:r>
                    </a:p>
                  </a:txBody>
                  <a:tcPr vert="vert270" anchor="ctr"/>
                </a:tc>
                <a:tc>
                  <a:txBody>
                    <a:bodyPr/>
                    <a:lstStyle/>
                    <a:p>
                      <a:r>
                        <a:rPr lang="fr-CA" sz="800">
                          <a:latin typeface="+mn-lt"/>
                        </a:rPr>
                        <a:t>Support des requis spécifiques aux besoins fonctionnels</a:t>
                      </a:r>
                    </a:p>
                    <a:p>
                      <a:r>
                        <a:rPr lang="fr-CA" sz="800">
                          <a:latin typeface="+mn-lt"/>
                        </a:rPr>
                        <a:t> </a:t>
                      </a:r>
                      <a:endParaRPr lang="fr-FR" sz="800">
                        <a:latin typeface="+mn-lt"/>
                      </a:endParaRPr>
                    </a:p>
                  </a:txBody>
                  <a:tcPr/>
                </a:tc>
                <a:tc>
                  <a:txBody>
                    <a:bodyPr/>
                    <a:lstStyle/>
                    <a:p>
                      <a:pPr lvl="0">
                        <a:buNone/>
                      </a:pPr>
                      <a:r>
                        <a:rPr lang="fr-FR" sz="800">
                          <a:latin typeface="+mn-lt"/>
                        </a:rPr>
                        <a:t>4</a:t>
                      </a:r>
                    </a:p>
                  </a:txBody>
                  <a:tcPr/>
                </a:tc>
                <a:tc>
                  <a:txBody>
                    <a:bodyPr/>
                    <a:lstStyle/>
                    <a:p>
                      <a:pPr lvl="0">
                        <a:buNone/>
                      </a:pPr>
                      <a:r>
                        <a:rPr lang="fr-FR" sz="800">
                          <a:latin typeface="+mn-lt"/>
                        </a:rPr>
                        <a:t>4</a:t>
                      </a:r>
                    </a:p>
                  </a:txBody>
                  <a:tcPr/>
                </a:tc>
                <a:tc>
                  <a:txBody>
                    <a:bodyPr/>
                    <a:lstStyle/>
                    <a:p>
                      <a:pPr lvl="0">
                        <a:buNone/>
                      </a:pPr>
                      <a:r>
                        <a:rPr lang="fr-CA" sz="800">
                          <a:latin typeface="+mn-lt"/>
                        </a:rPr>
                        <a:t>Fonctionnalités IBM &gt; Red Hat (routage </a:t>
                      </a:r>
                      <a:r>
                        <a:rPr lang="fr-CA" sz="800" err="1">
                          <a:latin typeface="+mn-lt"/>
                        </a:rPr>
                        <a:t>webSocket</a:t>
                      </a:r>
                      <a:r>
                        <a:rPr lang="fr-CA" sz="800">
                          <a:latin typeface="+mn-lt"/>
                        </a:rPr>
                        <a:t> et dynamique selon </a:t>
                      </a:r>
                      <a:r>
                        <a:rPr lang="fr-CA" sz="800" err="1">
                          <a:latin typeface="+mn-lt"/>
                        </a:rPr>
                        <a:t>payload</a:t>
                      </a:r>
                      <a:r>
                        <a:rPr lang="fr-CA" sz="800">
                          <a:latin typeface="+mn-lt"/>
                        </a:rPr>
                        <a:t>)</a:t>
                      </a:r>
                    </a:p>
                    <a:p>
                      <a:pPr lvl="0">
                        <a:buNone/>
                      </a:pPr>
                      <a:r>
                        <a:rPr lang="fr-CA" sz="800">
                          <a:latin typeface="+mn-lt"/>
                        </a:rPr>
                        <a:t>Flexibilité et interopérabilité : Red Hat &gt; IBM (Protocol ouvert AMQP, Support stockage, </a:t>
                      </a:r>
                      <a:r>
                        <a:rPr lang="fr-CA" sz="800" err="1">
                          <a:latin typeface="+mn-lt"/>
                        </a:rPr>
                        <a:t>OpenTracing</a:t>
                      </a:r>
                      <a:r>
                        <a:rPr lang="fr-CA" sz="800">
                          <a:latin typeface="+mn-lt"/>
                        </a:rPr>
                        <a:t>)</a:t>
                      </a:r>
                    </a:p>
                    <a:p>
                      <a:pPr lvl="0">
                        <a:buNone/>
                      </a:pPr>
                      <a:r>
                        <a:rPr lang="fr-CA" sz="800">
                          <a:latin typeface="+mn-lt"/>
                        </a:rPr>
                        <a:t> </a:t>
                      </a:r>
                    </a:p>
                  </a:txBody>
                  <a:tcPr/>
                </a:tc>
                <a:extLst>
                  <a:ext uri="{0D108BD9-81ED-4DB2-BD59-A6C34878D82A}">
                    <a16:rowId xmlns:a16="http://schemas.microsoft.com/office/drawing/2014/main" val="3188440450"/>
                  </a:ext>
                </a:extLst>
              </a:tr>
              <a:tr h="216024">
                <a:tc vMerge="1">
                  <a:txBody>
                    <a:bodyPr/>
                    <a:lstStyle/>
                    <a:p>
                      <a:endParaRPr lang="fr-FR" sz="800">
                        <a:latin typeface="+mn-lt"/>
                      </a:endParaRPr>
                    </a:p>
                  </a:txBody>
                  <a:tcPr/>
                </a:tc>
                <a:tc>
                  <a:txBody>
                    <a:bodyPr/>
                    <a:lstStyle/>
                    <a:p>
                      <a:r>
                        <a:rPr lang="fr-CA" sz="800">
                          <a:latin typeface="+mn-lt"/>
                        </a:rPr>
                        <a:t>Simplifie la mise en place et l’opérationnalisation</a:t>
                      </a:r>
                      <a:endParaRPr lang="fr-FR" sz="800">
                        <a:latin typeface="+mn-lt"/>
                      </a:endParaRPr>
                    </a:p>
                  </a:txBody>
                  <a:tcPr/>
                </a:tc>
                <a:tc>
                  <a:txBody>
                    <a:bodyPr/>
                    <a:lstStyle/>
                    <a:p>
                      <a:r>
                        <a:rPr lang="fr-FR" sz="800"/>
                        <a:t>2</a:t>
                      </a:r>
                    </a:p>
                  </a:txBody>
                  <a:tcPr>
                    <a:solidFill>
                      <a:schemeClr val="bg2">
                        <a:lumMod val="95000"/>
                      </a:schemeClr>
                    </a:solidFill>
                  </a:tcPr>
                </a:tc>
                <a:tc>
                  <a:txBody>
                    <a:bodyPr/>
                    <a:lstStyle/>
                    <a:p>
                      <a:pPr lvl="0">
                        <a:buNone/>
                      </a:pPr>
                      <a:r>
                        <a:rPr lang="fr-FR" sz="800">
                          <a:latin typeface="+mn-lt"/>
                        </a:rPr>
                        <a:t>4</a:t>
                      </a:r>
                    </a:p>
                  </a:txBody>
                  <a:tcPr>
                    <a:solidFill>
                      <a:srgbClr val="93C571"/>
                    </a:solidFill>
                  </a:tcPr>
                </a:tc>
                <a:tc>
                  <a:txBody>
                    <a:bodyPr/>
                    <a:lstStyle/>
                    <a:p>
                      <a:pPr lvl="0">
                        <a:buNone/>
                      </a:pPr>
                      <a:r>
                        <a:rPr lang="fr-FR" sz="800">
                          <a:latin typeface="+mn-lt"/>
                        </a:rPr>
                        <a:t>Intégration beaucoup plus simple des produits </a:t>
                      </a:r>
                      <a:r>
                        <a:rPr lang="fr-FR" sz="800" err="1">
                          <a:latin typeface="+mn-lt"/>
                        </a:rPr>
                        <a:t>RedHat</a:t>
                      </a:r>
                      <a:r>
                        <a:rPr lang="fr-FR" sz="800">
                          <a:latin typeface="+mn-lt"/>
                        </a:rPr>
                        <a:t> à </a:t>
                      </a:r>
                      <a:r>
                        <a:rPr lang="fr-FR" sz="800" err="1">
                          <a:latin typeface="+mn-lt"/>
                        </a:rPr>
                        <a:t>OpenShift</a:t>
                      </a:r>
                      <a:r>
                        <a:rPr lang="fr-FR" sz="800">
                          <a:latin typeface="+mn-lt"/>
                        </a:rPr>
                        <a:t>. Pas de facilité pour externaliser l’observabilité pour IBM. </a:t>
                      </a:r>
                      <a:r>
                        <a:rPr lang="fr-FR" sz="800" b="1">
                          <a:latin typeface="+mn-lt"/>
                        </a:rPr>
                        <a:t>Modèle de licence </a:t>
                      </a:r>
                      <a:r>
                        <a:rPr lang="fr-FR" sz="800" b="1" err="1">
                          <a:latin typeface="+mn-lt"/>
                        </a:rPr>
                        <a:t>RedHat</a:t>
                      </a:r>
                      <a:r>
                        <a:rPr lang="fr-FR" sz="800" b="1">
                          <a:latin typeface="+mn-lt"/>
                        </a:rPr>
                        <a:t> beaucoup plus simple.</a:t>
                      </a:r>
                    </a:p>
                  </a:txBody>
                  <a:tcPr/>
                </a:tc>
                <a:extLst>
                  <a:ext uri="{0D108BD9-81ED-4DB2-BD59-A6C34878D82A}">
                    <a16:rowId xmlns:a16="http://schemas.microsoft.com/office/drawing/2014/main" val="3790297262"/>
                  </a:ext>
                </a:extLst>
              </a:tr>
              <a:tr h="198472">
                <a:tc vMerge="1">
                  <a:txBody>
                    <a:bodyPr/>
                    <a:lstStyle/>
                    <a:p>
                      <a:endParaRPr lang="fr-FR" sz="800"/>
                    </a:p>
                  </a:txBody>
                  <a:tcPr/>
                </a:tc>
                <a:tc>
                  <a:txBody>
                    <a:bodyPr/>
                    <a:lstStyle/>
                    <a:p>
                      <a:r>
                        <a:rPr lang="fr-CA" sz="800"/>
                        <a:t>Sécurité Facilite la mise en place des mesures de sécurité</a:t>
                      </a:r>
                      <a:endParaRPr lang="fr-FR" sz="800"/>
                    </a:p>
                  </a:txBody>
                  <a:tcPr/>
                </a:tc>
                <a:tc>
                  <a:txBody>
                    <a:bodyPr/>
                    <a:lstStyle/>
                    <a:p>
                      <a:r>
                        <a:rPr lang="fr-FR" sz="800"/>
                        <a:t>4</a:t>
                      </a:r>
                    </a:p>
                  </a:txBody>
                  <a:tcPr/>
                </a:tc>
                <a:tc>
                  <a:txBody>
                    <a:bodyPr/>
                    <a:lstStyle/>
                    <a:p>
                      <a:r>
                        <a:rPr lang="fr-FR" sz="800"/>
                        <a:t>4</a:t>
                      </a:r>
                    </a:p>
                  </a:txBody>
                  <a:tcPr/>
                </a:tc>
                <a:tc>
                  <a:txBody>
                    <a:bodyPr/>
                    <a:lstStyle/>
                    <a:p>
                      <a:r>
                        <a:rPr lang="fr-CA" sz="800"/>
                        <a:t>Offre plus complète côté IBM, mais intégration plus simple côté </a:t>
                      </a:r>
                      <a:r>
                        <a:rPr lang="fr-CA" sz="800" err="1"/>
                        <a:t>RedHat</a:t>
                      </a:r>
                      <a:endParaRPr lang="fr-CA" sz="800"/>
                    </a:p>
                  </a:txBody>
                  <a:tcPr/>
                </a:tc>
                <a:extLst>
                  <a:ext uri="{0D108BD9-81ED-4DB2-BD59-A6C34878D82A}">
                    <a16:rowId xmlns:a16="http://schemas.microsoft.com/office/drawing/2014/main" val="138193788"/>
                  </a:ext>
                </a:extLst>
              </a:tr>
              <a:tr h="201136">
                <a:tc vMerge="1">
                  <a:txBody>
                    <a:bodyPr/>
                    <a:lstStyle/>
                    <a:p>
                      <a:endParaRPr lang="fr-FR" sz="800"/>
                    </a:p>
                  </a:txBody>
                  <a:tcPr/>
                </a:tc>
                <a:tc>
                  <a:txBody>
                    <a:bodyPr/>
                    <a:lstStyle/>
                    <a:p>
                      <a:r>
                        <a:rPr lang="fr-CA" sz="800"/>
                        <a:t>DevOps, </a:t>
                      </a:r>
                      <a:r>
                        <a:rPr lang="fr-CA" sz="800" err="1"/>
                        <a:t>DevSecOps</a:t>
                      </a:r>
                      <a:r>
                        <a:rPr lang="fr-CA" sz="800"/>
                        <a:t> et CI/CD automatisation</a:t>
                      </a:r>
                      <a:endParaRPr lang="fr-FR" sz="800"/>
                    </a:p>
                  </a:txBody>
                  <a:tcPr/>
                </a:tc>
                <a:tc>
                  <a:txBody>
                    <a:bodyPr/>
                    <a:lstStyle/>
                    <a:p>
                      <a:r>
                        <a:rPr lang="fr-FR" sz="800"/>
                        <a:t>4</a:t>
                      </a:r>
                    </a:p>
                  </a:txBody>
                  <a:tcPr/>
                </a:tc>
                <a:tc>
                  <a:txBody>
                    <a:bodyPr/>
                    <a:lstStyle/>
                    <a:p>
                      <a:r>
                        <a:rPr lang="fr-FR" sz="800"/>
                        <a:t>4</a:t>
                      </a:r>
                    </a:p>
                  </a:txBody>
                  <a:tcPr/>
                </a:tc>
                <a:tc>
                  <a:txBody>
                    <a:bodyPr/>
                    <a:lstStyle/>
                    <a:p>
                      <a:r>
                        <a:rPr lang="fr-CA" sz="800"/>
                        <a:t>Les deux produits support bien des déploiements automatisés</a:t>
                      </a:r>
                      <a:endParaRPr lang="fr-FR" sz="800"/>
                    </a:p>
                  </a:txBody>
                  <a:tcPr/>
                </a:tc>
                <a:extLst>
                  <a:ext uri="{0D108BD9-81ED-4DB2-BD59-A6C34878D82A}">
                    <a16:rowId xmlns:a16="http://schemas.microsoft.com/office/drawing/2014/main" val="4160102909"/>
                  </a:ext>
                </a:extLst>
              </a:tr>
              <a:tr h="302579">
                <a:tc vMerge="1">
                  <a:txBody>
                    <a:bodyPr/>
                    <a:lstStyle/>
                    <a:p>
                      <a:endParaRPr lang="fr-FR" sz="800"/>
                    </a:p>
                  </a:txBody>
                  <a:tcPr/>
                </a:tc>
                <a:tc>
                  <a:txBody>
                    <a:bodyPr/>
                    <a:lstStyle/>
                    <a:p>
                      <a:r>
                        <a:rPr lang="fr-FR" sz="800"/>
                        <a:t>Support commercial</a:t>
                      </a:r>
                    </a:p>
                  </a:txBody>
                  <a:tcPr/>
                </a:tc>
                <a:tc>
                  <a:txBody>
                    <a:bodyPr/>
                    <a:lstStyle/>
                    <a:p>
                      <a:r>
                        <a:rPr lang="fr-FR" sz="800"/>
                        <a:t>4</a:t>
                      </a:r>
                    </a:p>
                  </a:txBody>
                  <a:tcPr>
                    <a:solidFill>
                      <a:srgbClr val="93C571"/>
                    </a:solidFill>
                  </a:tcPr>
                </a:tc>
                <a:tc>
                  <a:txBody>
                    <a:bodyPr/>
                    <a:lstStyle/>
                    <a:p>
                      <a:r>
                        <a:rPr lang="fr-FR" sz="800"/>
                        <a:t>3</a:t>
                      </a:r>
                    </a:p>
                  </a:txBody>
                  <a:tcPr/>
                </a:tc>
                <a:tc>
                  <a:txBody>
                    <a:bodyPr/>
                    <a:lstStyle/>
                    <a:p>
                      <a:r>
                        <a:rPr lang="fr-FR" sz="800"/>
                        <a:t>IBM supporte une version jusqu’à 5 ans, </a:t>
                      </a:r>
                      <a:r>
                        <a:rPr lang="fr-FR" sz="800" err="1"/>
                        <a:t>RedHat</a:t>
                      </a:r>
                      <a:r>
                        <a:rPr lang="fr-FR" sz="800"/>
                        <a:t> c’est seulement jusqu’à 18 mois. </a:t>
                      </a:r>
                      <a:r>
                        <a:rPr lang="fr-FR" sz="800" err="1"/>
                        <a:t>RedHat</a:t>
                      </a:r>
                      <a:r>
                        <a:rPr lang="fr-FR" sz="800"/>
                        <a:t> peut aussi supporter des </a:t>
                      </a:r>
                      <a:r>
                        <a:rPr lang="fr-FR" sz="800" err="1"/>
                        <a:t>third</a:t>
                      </a:r>
                      <a:r>
                        <a:rPr lang="fr-FR" sz="800"/>
                        <a:t> parties dans certains scénarios (p.ex. la fédération entre AWS MQ et </a:t>
                      </a:r>
                      <a:r>
                        <a:rPr lang="fr-FR" sz="800" err="1"/>
                        <a:t>RedHat</a:t>
                      </a:r>
                      <a:r>
                        <a:rPr lang="fr-FR" sz="800"/>
                        <a:t> AMQ). </a:t>
                      </a:r>
                    </a:p>
                  </a:txBody>
                  <a:tcPr/>
                </a:tc>
                <a:extLst>
                  <a:ext uri="{0D108BD9-81ED-4DB2-BD59-A6C34878D82A}">
                    <a16:rowId xmlns:a16="http://schemas.microsoft.com/office/drawing/2014/main" val="2280488946"/>
                  </a:ext>
                </a:extLst>
              </a:tr>
              <a:tr h="302579">
                <a:tc>
                  <a:txBody>
                    <a:bodyPr/>
                    <a:lstStyle/>
                    <a:p>
                      <a:pPr algn="ctr"/>
                      <a:endParaRPr lang="fr-FR" sz="800">
                        <a:latin typeface="+mn-lt"/>
                      </a:endParaRPr>
                    </a:p>
                  </a:txBody>
                  <a:tcPr vert="vert270" anchor="ctr"/>
                </a:tc>
                <a:tc>
                  <a:txBody>
                    <a:bodyPr/>
                    <a:lstStyle/>
                    <a:p>
                      <a:r>
                        <a:rPr lang="fr-FR" sz="800"/>
                        <a:t>Recommandation</a:t>
                      </a:r>
                    </a:p>
                  </a:txBody>
                  <a:tcPr/>
                </a:tc>
                <a:tc>
                  <a:txBody>
                    <a:bodyPr/>
                    <a:lstStyle/>
                    <a:p>
                      <a:endParaRPr lang="fr-FR" sz="800"/>
                    </a:p>
                  </a:txBody>
                  <a:tcPr>
                    <a:solidFill>
                      <a:schemeClr val="accent5">
                        <a:lumMod val="20000"/>
                        <a:lumOff val="80000"/>
                      </a:schemeClr>
                    </a:solidFill>
                  </a:tcPr>
                </a:tc>
                <a:tc>
                  <a:txBody>
                    <a:bodyPr/>
                    <a:lstStyle/>
                    <a:p>
                      <a:endParaRPr lang="fr-FR" sz="800"/>
                    </a:p>
                  </a:txBody>
                  <a:tcPr>
                    <a:solidFill>
                      <a:srgbClr val="93C571"/>
                    </a:solidFill>
                  </a:tcPr>
                </a:tc>
                <a:tc>
                  <a:txBody>
                    <a:bodyPr/>
                    <a:lstStyle/>
                    <a:p>
                      <a:r>
                        <a:rPr lang="fr-FR" sz="800"/>
                        <a:t>Dans le contexte électrique, la suite d’intégration </a:t>
                      </a:r>
                      <a:r>
                        <a:rPr lang="fr-FR" sz="800" err="1"/>
                        <a:t>RedHat</a:t>
                      </a:r>
                      <a:r>
                        <a:rPr lang="fr-FR" sz="800"/>
                        <a:t> se prête mieux à un modèle d’architecture décentralisé avec le nombre de </a:t>
                      </a:r>
                      <a:r>
                        <a:rPr lang="fr-FR" sz="800" err="1"/>
                        <a:t>PCTs</a:t>
                      </a:r>
                      <a:r>
                        <a:rPr lang="fr-FR" sz="800"/>
                        <a:t> important à supporter</a:t>
                      </a:r>
                    </a:p>
                  </a:txBody>
                  <a:tcPr/>
                </a:tc>
                <a:extLst>
                  <a:ext uri="{0D108BD9-81ED-4DB2-BD59-A6C34878D82A}">
                    <a16:rowId xmlns:a16="http://schemas.microsoft.com/office/drawing/2014/main" val="3622762830"/>
                  </a:ext>
                </a:extLst>
              </a:tr>
            </a:tbl>
          </a:graphicData>
        </a:graphic>
      </p:graphicFrame>
    </p:spTree>
    <p:extLst>
      <p:ext uri="{BB962C8B-B14F-4D97-AF65-F5344CB8AC3E}">
        <p14:creationId xmlns:p14="http://schemas.microsoft.com/office/powerpoint/2010/main" val="47234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32</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000" dirty="0">
                <a:solidFill>
                  <a:schemeClr val="bg1"/>
                </a:solidFill>
              </a:rPr>
              <a:t>Gouvernance – Architecture de référence pour les systèmes d’intégration (1/2)</a:t>
            </a:r>
          </a:p>
        </p:txBody>
      </p:sp>
      <p:pic>
        <p:nvPicPr>
          <p:cNvPr id="8" name="Image 7">
            <a:extLst>
              <a:ext uri="{FF2B5EF4-FFF2-40B4-BE49-F238E27FC236}">
                <a16:creationId xmlns:a16="http://schemas.microsoft.com/office/drawing/2014/main" id="{0922CAB4-470D-4BF7-BBED-30EB6FFFB4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848979"/>
            <a:ext cx="7878726" cy="4265099"/>
          </a:xfrm>
          <a:prstGeom prst="rect">
            <a:avLst/>
          </a:prstGeom>
        </p:spPr>
      </p:pic>
    </p:spTree>
    <p:extLst>
      <p:ext uri="{BB962C8B-B14F-4D97-AF65-F5344CB8AC3E}">
        <p14:creationId xmlns:p14="http://schemas.microsoft.com/office/powerpoint/2010/main" val="2664613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33</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000" dirty="0">
                <a:solidFill>
                  <a:schemeClr val="bg1"/>
                </a:solidFill>
              </a:rPr>
              <a:t>Gouvernance – Architecture de référence pour les systèmes d’intégration (2/2)</a:t>
            </a:r>
          </a:p>
        </p:txBody>
      </p:sp>
      <p:pic>
        <p:nvPicPr>
          <p:cNvPr id="4" name="Image 3">
            <a:extLst>
              <a:ext uri="{FF2B5EF4-FFF2-40B4-BE49-F238E27FC236}">
                <a16:creationId xmlns:a16="http://schemas.microsoft.com/office/drawing/2014/main" id="{9AD22BE5-15AB-4B17-83B1-890A72C012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504" y="771550"/>
            <a:ext cx="7330992" cy="4371950"/>
          </a:xfrm>
          <a:prstGeom prst="rect">
            <a:avLst/>
          </a:prstGeom>
        </p:spPr>
      </p:pic>
    </p:spTree>
    <p:extLst>
      <p:ext uri="{BB962C8B-B14F-4D97-AF65-F5344CB8AC3E}">
        <p14:creationId xmlns:p14="http://schemas.microsoft.com/office/powerpoint/2010/main" val="1624115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34</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3200" dirty="0">
                <a:solidFill>
                  <a:schemeClr val="bg1"/>
                </a:solidFill>
              </a:rPr>
              <a:t>Gouvernance – Flux patrimoine électrique</a:t>
            </a:r>
          </a:p>
        </p:txBody>
      </p:sp>
      <p:sp>
        <p:nvSpPr>
          <p:cNvPr id="9" name="ZoneTexte 8">
            <a:extLst>
              <a:ext uri="{FF2B5EF4-FFF2-40B4-BE49-F238E27FC236}">
                <a16:creationId xmlns:a16="http://schemas.microsoft.com/office/drawing/2014/main" id="{4650FC21-1097-4586-B970-A6E55E6B8814}"/>
              </a:ext>
            </a:extLst>
          </p:cNvPr>
          <p:cNvSpPr txBox="1"/>
          <p:nvPr/>
        </p:nvSpPr>
        <p:spPr>
          <a:xfrm>
            <a:off x="152916" y="1386810"/>
            <a:ext cx="3779685"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b="1" dirty="0">
                <a:solidFill>
                  <a:schemeClr val="tx2">
                    <a:lumMod val="60000"/>
                    <a:lumOff val="40000"/>
                  </a:schemeClr>
                </a:solidFill>
                <a:cs typeface="Calibri"/>
              </a:rPr>
              <a:t>Approche recommandée</a:t>
            </a:r>
          </a:p>
          <a:p>
            <a:endParaRPr lang="fr-FR" sz="1200" b="1" dirty="0">
              <a:solidFill>
                <a:schemeClr val="tx2">
                  <a:lumMod val="60000"/>
                  <a:lumOff val="40000"/>
                </a:schemeClr>
              </a:solidFill>
            </a:endParaRPr>
          </a:p>
          <a:p>
            <a:pPr marL="285750" indent="-285750">
              <a:buFont typeface="Wingdings"/>
              <a:buChar char="§"/>
            </a:pPr>
            <a:r>
              <a:rPr lang="fr-FR" sz="1200" dirty="0"/>
              <a:t>Pas de déploiement des capacités SIHQ au patrimoine</a:t>
            </a:r>
          </a:p>
          <a:p>
            <a:pPr marL="285750" indent="-285750">
              <a:buFont typeface="Wingdings"/>
              <a:buChar char="§"/>
            </a:pPr>
            <a:r>
              <a:rPr lang="fr-FR" sz="1200" dirty="0"/>
              <a:t>Les flux entre les systèmes du patrimoine électrique et le nouveau SCR de la fondation électrique se font par le biais des services SIHQ dans la fondation</a:t>
            </a:r>
          </a:p>
          <a:p>
            <a:pPr marL="285750" indent="-285750">
              <a:buFont typeface="Wingdings"/>
              <a:buChar char="§"/>
            </a:pPr>
            <a:r>
              <a:rPr lang="fr-FR" sz="1200" dirty="0">
                <a:cs typeface="Calibri"/>
              </a:rPr>
              <a:t>Un flux entre le patrimoine et la fondation peut devoir passer ou non par les instances mandataires SIHQ selon les règles définies dans le document de positionnement des services SIHQ au patrimoine électrique</a:t>
            </a:r>
          </a:p>
        </p:txBody>
      </p:sp>
      <p:pic>
        <p:nvPicPr>
          <p:cNvPr id="3" name="Image 2">
            <a:extLst>
              <a:ext uri="{FF2B5EF4-FFF2-40B4-BE49-F238E27FC236}">
                <a16:creationId xmlns:a16="http://schemas.microsoft.com/office/drawing/2014/main" id="{073099A0-9FBB-4496-BF81-5C44DBE0AD18}"/>
              </a:ext>
            </a:extLst>
          </p:cNvPr>
          <p:cNvPicPr>
            <a:picLocks noChangeAspect="1"/>
          </p:cNvPicPr>
          <p:nvPr/>
        </p:nvPicPr>
        <p:blipFill>
          <a:blip r:embed="rId2"/>
          <a:stretch>
            <a:fillRect/>
          </a:stretch>
        </p:blipFill>
        <p:spPr>
          <a:xfrm>
            <a:off x="4995591" y="876326"/>
            <a:ext cx="2628219" cy="4165575"/>
          </a:xfrm>
          <a:prstGeom prst="rect">
            <a:avLst/>
          </a:prstGeom>
        </p:spPr>
      </p:pic>
    </p:spTree>
    <p:extLst>
      <p:ext uri="{BB962C8B-B14F-4D97-AF65-F5344CB8AC3E}">
        <p14:creationId xmlns:p14="http://schemas.microsoft.com/office/powerpoint/2010/main" val="3174914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35</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800" dirty="0">
                <a:solidFill>
                  <a:schemeClr val="bg1"/>
                </a:solidFill>
              </a:rPr>
              <a:t>Gouvernance des flux pour les systèmes d’intégration</a:t>
            </a:r>
          </a:p>
        </p:txBody>
      </p:sp>
      <p:sp>
        <p:nvSpPr>
          <p:cNvPr id="7" name="Espace réservé du contenu 2">
            <a:extLst>
              <a:ext uri="{FF2B5EF4-FFF2-40B4-BE49-F238E27FC236}">
                <a16:creationId xmlns:a16="http://schemas.microsoft.com/office/drawing/2014/main" id="{D590CDE0-BF4F-46D9-AB7A-A9B1ACB6B943}"/>
              </a:ext>
            </a:extLst>
          </p:cNvPr>
          <p:cNvSpPr txBox="1">
            <a:spLocks/>
          </p:cNvSpPr>
          <p:nvPr/>
        </p:nvSpPr>
        <p:spPr bwMode="auto">
          <a:xfrm>
            <a:off x="270303" y="1046803"/>
            <a:ext cx="4589730" cy="389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7188" indent="-357188" algn="l" rtl="0" eaLnBrk="0" fontAlgn="base" hangingPunct="0">
              <a:spcBef>
                <a:spcPct val="30000"/>
              </a:spcBef>
              <a:spcAft>
                <a:spcPct val="0"/>
              </a:spcAft>
              <a:buClr>
                <a:srgbClr val="FF9B00"/>
              </a:buClr>
              <a:buFont typeface="Verdana" pitchFamily="34" charset="0"/>
              <a:buChar char="&gt;"/>
              <a:tabLst>
                <a:tab pos="357188" algn="l"/>
              </a:tabLst>
              <a:defRPr sz="2200" b="1">
                <a:solidFill>
                  <a:schemeClr val="tx1"/>
                </a:solidFill>
                <a:latin typeface="+mn-lt"/>
                <a:ea typeface="+mn-ea"/>
                <a:cs typeface="+mn-cs"/>
              </a:defRPr>
            </a:lvl1pPr>
            <a:lvl2pPr marL="738188" indent="-266700" algn="l" rtl="0" eaLnBrk="0" fontAlgn="base" hangingPunct="0">
              <a:spcBef>
                <a:spcPct val="30000"/>
              </a:spcBef>
              <a:spcAft>
                <a:spcPct val="0"/>
              </a:spcAft>
              <a:buClr>
                <a:srgbClr val="FF9B00"/>
              </a:buClr>
              <a:buSzPct val="80000"/>
              <a:buFont typeface="Verdana" pitchFamily="34" charset="0"/>
              <a:buChar char="•"/>
              <a:tabLst>
                <a:tab pos="357188" algn="l"/>
              </a:tabLst>
              <a:defRPr sz="2200">
                <a:solidFill>
                  <a:schemeClr val="tx1"/>
                </a:solidFill>
                <a:latin typeface="+mn-lt"/>
              </a:defRPr>
            </a:lvl2pPr>
            <a:lvl3pPr marL="1139825" indent="-287338" algn="l" rtl="0" eaLnBrk="0" fontAlgn="base" hangingPunct="0">
              <a:spcBef>
                <a:spcPct val="30000"/>
              </a:spcBef>
              <a:spcAft>
                <a:spcPct val="0"/>
              </a:spcAft>
              <a:buClr>
                <a:srgbClr val="FF9B00"/>
              </a:buClr>
              <a:buFont typeface="Verdana" pitchFamily="34" charset="0"/>
              <a:buChar char="–"/>
              <a:tabLst>
                <a:tab pos="357188" algn="l"/>
              </a:tabLst>
              <a:defRPr sz="2000">
                <a:solidFill>
                  <a:schemeClr val="tx1"/>
                </a:solidFill>
                <a:latin typeface="+mn-lt"/>
              </a:defRPr>
            </a:lvl3pPr>
            <a:lvl4pPr marL="1487488" indent="-233363" algn="l" rtl="0" eaLnBrk="0" fontAlgn="base" hangingPunct="0">
              <a:spcBef>
                <a:spcPct val="30000"/>
              </a:spcBef>
              <a:spcAft>
                <a:spcPct val="0"/>
              </a:spcAft>
              <a:buClr>
                <a:srgbClr val="FF9B00"/>
              </a:buClr>
              <a:buSzPct val="75000"/>
              <a:buFont typeface="Verdana" pitchFamily="34" charset="0"/>
              <a:buChar char="•"/>
              <a:tabLst>
                <a:tab pos="357188" algn="l"/>
              </a:tabLst>
              <a:defRPr>
                <a:solidFill>
                  <a:schemeClr val="tx1"/>
                </a:solidFill>
                <a:latin typeface="+mn-lt"/>
              </a:defRPr>
            </a:lvl4pPr>
            <a:lvl5pPr marL="1773238" indent="-171450" algn="l" rtl="0" eaLnBrk="0" fontAlgn="base" hangingPunct="0">
              <a:spcBef>
                <a:spcPct val="30000"/>
              </a:spcBef>
              <a:spcAft>
                <a:spcPct val="0"/>
              </a:spcAft>
              <a:buClr>
                <a:srgbClr val="FF9B00"/>
              </a:buClr>
              <a:buSzPct val="75000"/>
              <a:buFont typeface="Verdana" pitchFamily="34" charset="0"/>
              <a:buChar char="•"/>
              <a:tabLst>
                <a:tab pos="357188" algn="l"/>
              </a:tabLst>
              <a:defRPr>
                <a:solidFill>
                  <a:schemeClr val="tx1"/>
                </a:solidFill>
                <a:latin typeface="+mn-lt"/>
              </a:defRPr>
            </a:lvl5pPr>
            <a:lvl6pPr marL="2230438" indent="-171450" algn="l" rtl="0" fontAlgn="base">
              <a:spcBef>
                <a:spcPct val="30000"/>
              </a:spcBef>
              <a:spcAft>
                <a:spcPct val="0"/>
              </a:spcAft>
              <a:buClr>
                <a:srgbClr val="FF9B00"/>
              </a:buClr>
              <a:buSzPct val="75000"/>
              <a:buFont typeface="Verdana" pitchFamily="34" charset="0"/>
              <a:buChar char="•"/>
              <a:tabLst>
                <a:tab pos="357188" algn="l"/>
              </a:tabLst>
              <a:defRPr>
                <a:solidFill>
                  <a:schemeClr val="tx1"/>
                </a:solidFill>
                <a:latin typeface="+mn-lt"/>
              </a:defRPr>
            </a:lvl6pPr>
            <a:lvl7pPr marL="2687638" indent="-171450" algn="l" rtl="0" fontAlgn="base">
              <a:spcBef>
                <a:spcPct val="30000"/>
              </a:spcBef>
              <a:spcAft>
                <a:spcPct val="0"/>
              </a:spcAft>
              <a:buClr>
                <a:srgbClr val="FF9B00"/>
              </a:buClr>
              <a:buSzPct val="75000"/>
              <a:buFont typeface="Verdana" pitchFamily="34" charset="0"/>
              <a:buChar char="•"/>
              <a:tabLst>
                <a:tab pos="357188" algn="l"/>
              </a:tabLst>
              <a:defRPr>
                <a:solidFill>
                  <a:schemeClr val="tx1"/>
                </a:solidFill>
                <a:latin typeface="+mn-lt"/>
              </a:defRPr>
            </a:lvl7pPr>
            <a:lvl8pPr marL="3144838" indent="-171450" algn="l" rtl="0" fontAlgn="base">
              <a:spcBef>
                <a:spcPct val="30000"/>
              </a:spcBef>
              <a:spcAft>
                <a:spcPct val="0"/>
              </a:spcAft>
              <a:buClr>
                <a:srgbClr val="FF9B00"/>
              </a:buClr>
              <a:buSzPct val="75000"/>
              <a:buFont typeface="Verdana" pitchFamily="34" charset="0"/>
              <a:buChar char="•"/>
              <a:tabLst>
                <a:tab pos="357188" algn="l"/>
              </a:tabLst>
              <a:defRPr>
                <a:solidFill>
                  <a:schemeClr val="tx1"/>
                </a:solidFill>
                <a:latin typeface="+mn-lt"/>
              </a:defRPr>
            </a:lvl8pPr>
            <a:lvl9pPr marL="3602038" indent="-171450" algn="l" rtl="0" fontAlgn="base">
              <a:spcBef>
                <a:spcPct val="30000"/>
              </a:spcBef>
              <a:spcAft>
                <a:spcPct val="0"/>
              </a:spcAft>
              <a:buClr>
                <a:srgbClr val="FF9B00"/>
              </a:buClr>
              <a:buSzPct val="75000"/>
              <a:buFont typeface="Verdana" pitchFamily="34" charset="0"/>
              <a:buChar char="•"/>
              <a:tabLst>
                <a:tab pos="357188" algn="l"/>
              </a:tabLst>
              <a:defRPr>
                <a:solidFill>
                  <a:schemeClr val="tx1"/>
                </a:solidFill>
                <a:latin typeface="+mn-lt"/>
              </a:defRPr>
            </a:lvl9pPr>
          </a:lstStyle>
          <a:p>
            <a:pPr marL="356870" lvl="0" indent="-356870"/>
            <a:r>
              <a:rPr lang="fr-CA" sz="1200" kern="0" dirty="0">
                <a:solidFill>
                  <a:srgbClr val="00264D"/>
                </a:solidFill>
                <a:latin typeface="Verdana"/>
              </a:rPr>
              <a:t>Document : Guide d’application Gouvernance des flux de communications (Philippe St-Germain)</a:t>
            </a:r>
          </a:p>
          <a:p>
            <a:pPr marL="356870" lvl="0" indent="-356870"/>
            <a:r>
              <a:rPr lang="fr-CA" sz="1200" kern="0" dirty="0">
                <a:solidFill>
                  <a:srgbClr val="00264D"/>
                </a:solidFill>
                <a:latin typeface="Verdana"/>
              </a:rPr>
              <a:t>Ce document à été mis à jour pour tenir compte des services d’intégration SIHQ</a:t>
            </a:r>
          </a:p>
          <a:p>
            <a:pPr marL="356870" lvl="0" indent="-356870"/>
            <a:r>
              <a:rPr lang="fr-CA" sz="1200" kern="0" dirty="0">
                <a:solidFill>
                  <a:srgbClr val="00264D"/>
                </a:solidFill>
                <a:latin typeface="Verdana"/>
              </a:rPr>
              <a:t>Le positionnement des périmètres interne/externe DMZ avec services d’intégration mandataire dérivent de ce document</a:t>
            </a:r>
          </a:p>
          <a:p>
            <a:pPr marL="356870" lvl="0" indent="-356870"/>
            <a:r>
              <a:rPr lang="fr-CA" sz="1200" kern="0" dirty="0">
                <a:solidFill>
                  <a:srgbClr val="00264D"/>
                </a:solidFill>
                <a:latin typeface="Verdana"/>
              </a:rPr>
              <a:t>Basé sur le modèle </a:t>
            </a:r>
            <a:r>
              <a:rPr lang="fr-CA" sz="1200" kern="0" dirty="0" err="1">
                <a:solidFill>
                  <a:srgbClr val="00264D"/>
                </a:solidFill>
                <a:latin typeface="Verdana"/>
              </a:rPr>
              <a:t>Purdue</a:t>
            </a:r>
            <a:r>
              <a:rPr lang="fr-CA" sz="1200" kern="0" dirty="0">
                <a:solidFill>
                  <a:srgbClr val="00264D"/>
                </a:solidFill>
                <a:latin typeface="Verdana"/>
              </a:rPr>
              <a:t> (avec périmètre mandataire « .5 »)</a:t>
            </a:r>
          </a:p>
          <a:p>
            <a:pPr marL="356870" lvl="0" indent="-356870"/>
            <a:endParaRPr kumimoji="0" lang="fr-CA" sz="1200" b="1" i="0" u="none" strike="noStrike" kern="0" cap="none" spc="0" normalizeH="0" baseline="0" noProof="0" dirty="0">
              <a:ln>
                <a:noFill/>
              </a:ln>
              <a:solidFill>
                <a:srgbClr val="00264D"/>
              </a:solidFill>
              <a:effectLst/>
              <a:uLnTx/>
              <a:uFillTx/>
              <a:latin typeface="Verdana"/>
              <a:ea typeface="Verdana"/>
              <a:cs typeface="Verdana"/>
            </a:endParaRPr>
          </a:p>
          <a:p>
            <a:pPr marL="356870" marR="0" lvl="0" indent="-356870" algn="l" defTabSz="914400" rtl="0" eaLnBrk="0" fontAlgn="base" latinLnBrk="0" hangingPunct="0">
              <a:lnSpc>
                <a:spcPct val="100000"/>
              </a:lnSpc>
              <a:spcBef>
                <a:spcPct val="30000"/>
              </a:spcBef>
              <a:spcAft>
                <a:spcPct val="0"/>
              </a:spcAft>
              <a:buClr>
                <a:srgbClr val="FF9B00"/>
              </a:buClr>
              <a:buSzTx/>
              <a:buFont typeface="Verdana" pitchFamily="34" charset="0"/>
              <a:buChar char="&gt;"/>
              <a:tabLst>
                <a:tab pos="357188" algn="l"/>
              </a:tabLst>
              <a:defRPr/>
            </a:pPr>
            <a:endParaRPr kumimoji="0" lang="fr-CA" sz="1200" b="1" i="0" u="none" strike="noStrike" kern="0" cap="none" spc="0" normalizeH="0" baseline="0" noProof="0" dirty="0">
              <a:ln>
                <a:noFill/>
              </a:ln>
              <a:solidFill>
                <a:srgbClr val="00264D"/>
              </a:solidFill>
              <a:effectLst/>
              <a:uLnTx/>
              <a:uFillTx/>
              <a:latin typeface="Verdana"/>
              <a:ea typeface="+mn-ea"/>
              <a:cs typeface="+mn-cs"/>
            </a:endParaRPr>
          </a:p>
          <a:p>
            <a:pPr marL="0" marR="0" lvl="0" indent="0" algn="l" defTabSz="914400" rtl="0" eaLnBrk="0" fontAlgn="base" latinLnBrk="0" hangingPunct="0">
              <a:lnSpc>
                <a:spcPct val="100000"/>
              </a:lnSpc>
              <a:spcBef>
                <a:spcPct val="30000"/>
              </a:spcBef>
              <a:spcAft>
                <a:spcPct val="0"/>
              </a:spcAft>
              <a:buClr>
                <a:srgbClr val="FF9B00"/>
              </a:buClr>
              <a:buSzTx/>
              <a:buFont typeface="Verdana" pitchFamily="34" charset="0"/>
              <a:buNone/>
              <a:tabLst>
                <a:tab pos="357188" algn="l"/>
              </a:tabLst>
              <a:defRPr/>
            </a:pPr>
            <a:endParaRPr kumimoji="0" lang="fr-CA" sz="900" b="1" i="0" u="none" strike="noStrike" kern="0" cap="none" spc="0" normalizeH="0" baseline="0" noProof="0" dirty="0">
              <a:ln>
                <a:noFill/>
              </a:ln>
              <a:solidFill>
                <a:srgbClr val="00264D"/>
              </a:solidFill>
              <a:effectLst/>
              <a:uLnTx/>
              <a:uFillTx/>
              <a:latin typeface="Verdana"/>
              <a:ea typeface="Verdan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
                <a:srgbClr val="FF9B00"/>
              </a:buClr>
              <a:buSzTx/>
              <a:buFont typeface="Verdana" pitchFamily="34" charset="0"/>
              <a:buNone/>
              <a:tabLst>
                <a:tab pos="357188" algn="l"/>
              </a:tabLst>
              <a:defRPr/>
            </a:pPr>
            <a:endParaRPr kumimoji="0" lang="fr-CA" sz="1000" b="0" i="0" u="none" strike="noStrike" kern="0" cap="none" spc="0" normalizeH="0" baseline="0" noProof="0" dirty="0">
              <a:ln>
                <a:noFill/>
              </a:ln>
              <a:solidFill>
                <a:srgbClr val="FF0000"/>
              </a:solidFill>
              <a:effectLst/>
              <a:uLnTx/>
              <a:uFillTx/>
              <a:latin typeface="Verdana"/>
              <a:ea typeface="Verdana"/>
              <a:cs typeface="Arial"/>
            </a:endParaRPr>
          </a:p>
        </p:txBody>
      </p:sp>
    </p:spTree>
    <p:extLst>
      <p:ext uri="{BB962C8B-B14F-4D97-AF65-F5344CB8AC3E}">
        <p14:creationId xmlns:p14="http://schemas.microsoft.com/office/powerpoint/2010/main" val="2778243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B24EC510-5FEE-4EF6-A6FD-EF7753DF9198}"/>
              </a:ext>
            </a:extLst>
          </p:cNvPr>
          <p:cNvSpPr/>
          <p:nvPr/>
        </p:nvSpPr>
        <p:spPr bwMode="auto">
          <a:xfrm>
            <a:off x="434784" y="1504491"/>
            <a:ext cx="8230008" cy="381787"/>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fr-CA"/>
          </a:p>
        </p:txBody>
      </p:sp>
      <p:sp>
        <p:nvSpPr>
          <p:cNvPr id="7" name="Espace réservé du numéro de diapositive 6"/>
          <p:cNvSpPr>
            <a:spLocks noGrp="1"/>
          </p:cNvSpPr>
          <p:nvPr>
            <p:ph type="sldNum" sz="quarter" idx="10"/>
          </p:nvPr>
        </p:nvSpPr>
        <p:spPr/>
        <p:txBody>
          <a:bodyPr/>
          <a:lstStyle/>
          <a:p>
            <a:fld id="{7088BEF1-D3AD-E34F-A3B9-A73E884A7AB2}" type="slidenum">
              <a:rPr lang="fr-CA" smtClean="0"/>
              <a:pPr/>
              <a:t>4</a:t>
            </a:fld>
            <a:endParaRPr lang="fr-CA"/>
          </a:p>
        </p:txBody>
      </p:sp>
      <p:sp>
        <p:nvSpPr>
          <p:cNvPr id="3" name="Footer Placeholder 2">
            <a:extLst>
              <a:ext uri="{FF2B5EF4-FFF2-40B4-BE49-F238E27FC236}">
                <a16:creationId xmlns:a16="http://schemas.microsoft.com/office/drawing/2014/main" id="{030DCFD5-1D79-49D9-B3C4-E2D3B501DA54}"/>
              </a:ext>
            </a:extLst>
          </p:cNvPr>
          <p:cNvSpPr>
            <a:spLocks noGrp="1"/>
          </p:cNvSpPr>
          <p:nvPr>
            <p:ph type="ftr" sz="quarter" idx="11"/>
          </p:nvPr>
        </p:nvSpPr>
        <p:spPr>
          <a:xfrm>
            <a:off x="1530356" y="3959564"/>
            <a:ext cx="2895600" cy="274637"/>
          </a:xfrm>
        </p:spPr>
        <p:txBody>
          <a:bodyPr/>
          <a:lstStyle/>
          <a:p>
            <a:r>
              <a:rPr lang="fr-CA"/>
              <a:t>Hydro-Québec</a:t>
            </a:r>
          </a:p>
        </p:txBody>
      </p:sp>
      <p:sp>
        <p:nvSpPr>
          <p:cNvPr id="9" name="ZoneTexte 8">
            <a:extLst>
              <a:ext uri="{FF2B5EF4-FFF2-40B4-BE49-F238E27FC236}">
                <a16:creationId xmlns:a16="http://schemas.microsoft.com/office/drawing/2014/main" id="{03016819-B819-43F6-8697-E61A08AF8CE0}"/>
              </a:ext>
            </a:extLst>
          </p:cNvPr>
          <p:cNvSpPr txBox="1"/>
          <p:nvPr/>
        </p:nvSpPr>
        <p:spPr>
          <a:xfrm>
            <a:off x="727965" y="1570387"/>
            <a:ext cx="6272592" cy="445324"/>
          </a:xfrm>
          <a:prstGeom prst="rect">
            <a:avLst/>
          </a:prstGeom>
          <a:noFill/>
        </p:spPr>
        <p:txBody>
          <a:bodyPr wrap="square" lIns="0" tIns="0" rIns="0" bIns="0" rtlCol="0" anchor="t">
            <a:noAutofit/>
          </a:bodyPr>
          <a:lstStyle/>
          <a:p>
            <a:pPr>
              <a:lnSpc>
                <a:spcPct val="90000"/>
              </a:lnSpc>
              <a:spcBef>
                <a:spcPts val="300"/>
              </a:spcBef>
            </a:pPr>
            <a:r>
              <a:rPr lang="fr-CA">
                <a:ln w="0"/>
                <a:solidFill>
                  <a:schemeClr val="accent1"/>
                </a:solidFill>
                <a:effectLst>
                  <a:outerShdw blurRad="38100" dist="25400" dir="5400000" algn="ctr" rotWithShape="0">
                    <a:srgbClr val="6E747A">
                      <a:alpha val="43000"/>
                    </a:srgbClr>
                  </a:outerShdw>
                </a:effectLst>
              </a:rPr>
              <a:t>Miser sur des services éprouvés avec un support commercial</a:t>
            </a:r>
          </a:p>
        </p:txBody>
      </p:sp>
      <p:sp>
        <p:nvSpPr>
          <p:cNvPr id="53" name="Rectangle : coins arrondis 52">
            <a:extLst>
              <a:ext uri="{FF2B5EF4-FFF2-40B4-BE49-F238E27FC236}">
                <a16:creationId xmlns:a16="http://schemas.microsoft.com/office/drawing/2014/main" id="{B94E93D3-1617-46E8-80D1-5668753F7114}"/>
              </a:ext>
            </a:extLst>
          </p:cNvPr>
          <p:cNvSpPr/>
          <p:nvPr/>
        </p:nvSpPr>
        <p:spPr bwMode="auto">
          <a:xfrm>
            <a:off x="439635" y="2763566"/>
            <a:ext cx="8230008" cy="968144"/>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fr-CA"/>
          </a:p>
        </p:txBody>
      </p:sp>
      <p:sp>
        <p:nvSpPr>
          <p:cNvPr id="61" name="ZoneTexte 60">
            <a:extLst>
              <a:ext uri="{FF2B5EF4-FFF2-40B4-BE49-F238E27FC236}">
                <a16:creationId xmlns:a16="http://schemas.microsoft.com/office/drawing/2014/main" id="{76C9E267-1034-4BEB-8E6D-AF81927990C7}"/>
              </a:ext>
            </a:extLst>
          </p:cNvPr>
          <p:cNvSpPr txBox="1"/>
          <p:nvPr/>
        </p:nvSpPr>
        <p:spPr>
          <a:xfrm>
            <a:off x="576043" y="2865208"/>
            <a:ext cx="3422805" cy="711592"/>
          </a:xfrm>
          <a:prstGeom prst="rect">
            <a:avLst/>
          </a:prstGeom>
          <a:noFill/>
        </p:spPr>
        <p:txBody>
          <a:bodyPr wrap="square" lIns="0" tIns="0" rIns="0" bIns="0" rtlCol="0" anchor="t">
            <a:noAutofit/>
          </a:bodyPr>
          <a:lstStyle/>
          <a:p>
            <a:pPr>
              <a:lnSpc>
                <a:spcPct val="90000"/>
              </a:lnSpc>
              <a:spcBef>
                <a:spcPts val="300"/>
              </a:spcBef>
            </a:pPr>
            <a:r>
              <a:rPr lang="fr-CA">
                <a:ln w="0"/>
                <a:solidFill>
                  <a:schemeClr val="accent1"/>
                </a:solidFill>
                <a:effectLst>
                  <a:outerShdw blurRad="38100" dist="25400" dir="5400000" algn="ctr" rotWithShape="0">
                    <a:srgbClr val="6E747A">
                      <a:alpha val="43000"/>
                    </a:srgbClr>
                  </a:outerShdw>
                </a:effectLst>
              </a:rPr>
              <a:t>Miser sur une approche agile. </a:t>
            </a:r>
          </a:p>
          <a:p>
            <a:pPr>
              <a:lnSpc>
                <a:spcPct val="90000"/>
              </a:lnSpc>
              <a:spcBef>
                <a:spcPts val="300"/>
              </a:spcBef>
            </a:pPr>
            <a:r>
              <a:rPr lang="fr-CA">
                <a:ln w="0"/>
                <a:solidFill>
                  <a:schemeClr val="accent1"/>
                </a:solidFill>
                <a:effectLst>
                  <a:outerShdw blurRad="38100" dist="25400" dir="5400000" algn="ctr" rotWithShape="0">
                    <a:srgbClr val="6E747A">
                      <a:alpha val="43000"/>
                    </a:srgbClr>
                  </a:outerShdw>
                </a:effectLst>
              </a:rPr>
              <a:t>Itération basées sur les requis d’affaires « </a:t>
            </a:r>
            <a:r>
              <a:rPr lang="fr-CA" err="1">
                <a:ln w="0"/>
                <a:solidFill>
                  <a:schemeClr val="accent1"/>
                </a:solidFill>
                <a:effectLst>
                  <a:outerShdw blurRad="38100" dist="25400" dir="5400000" algn="ctr" rotWithShape="0">
                    <a:srgbClr val="6E747A">
                      <a:alpha val="43000"/>
                    </a:srgbClr>
                  </a:outerShdw>
                </a:effectLst>
              </a:rPr>
              <a:t>just</a:t>
            </a:r>
            <a:r>
              <a:rPr lang="fr-CA">
                <a:ln w="0"/>
                <a:solidFill>
                  <a:schemeClr val="accent1"/>
                </a:solidFill>
                <a:effectLst>
                  <a:outerShdw blurRad="38100" dist="25400" dir="5400000" algn="ctr" rotWithShape="0">
                    <a:srgbClr val="6E747A">
                      <a:alpha val="43000"/>
                    </a:srgbClr>
                  </a:outerShdw>
                </a:effectLst>
              </a:rPr>
              <a:t> in time »</a:t>
            </a:r>
          </a:p>
        </p:txBody>
      </p:sp>
      <p:pic>
        <p:nvPicPr>
          <p:cNvPr id="66574" name="Picture 14" descr="Résultat de recherche d'images pour &quot;agile  png&quot;">
            <a:extLst>
              <a:ext uri="{FF2B5EF4-FFF2-40B4-BE49-F238E27FC236}">
                <a16:creationId xmlns:a16="http://schemas.microsoft.com/office/drawing/2014/main" id="{2D0D987E-E2A4-4D28-A657-19754178D0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3857" y="2764659"/>
            <a:ext cx="4189908" cy="9719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 coins arrondis 86">
            <a:extLst>
              <a:ext uri="{FF2B5EF4-FFF2-40B4-BE49-F238E27FC236}">
                <a16:creationId xmlns:a16="http://schemas.microsoft.com/office/drawing/2014/main" id="{D27C1082-0BD0-4341-B9C2-ECF0FAEB32E3}"/>
              </a:ext>
            </a:extLst>
          </p:cNvPr>
          <p:cNvSpPr/>
          <p:nvPr/>
        </p:nvSpPr>
        <p:spPr bwMode="auto">
          <a:xfrm>
            <a:off x="432681" y="2071785"/>
            <a:ext cx="8230008" cy="59729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fr-CA"/>
          </a:p>
        </p:txBody>
      </p:sp>
      <p:sp>
        <p:nvSpPr>
          <p:cNvPr id="88" name="ZoneTexte 87">
            <a:extLst>
              <a:ext uri="{FF2B5EF4-FFF2-40B4-BE49-F238E27FC236}">
                <a16:creationId xmlns:a16="http://schemas.microsoft.com/office/drawing/2014/main" id="{6F687A08-7610-4B80-B298-3542316E585C}"/>
              </a:ext>
            </a:extLst>
          </p:cNvPr>
          <p:cNvSpPr txBox="1"/>
          <p:nvPr/>
        </p:nvSpPr>
        <p:spPr>
          <a:xfrm>
            <a:off x="685040" y="2147414"/>
            <a:ext cx="4766293" cy="560709"/>
          </a:xfrm>
          <a:prstGeom prst="rect">
            <a:avLst/>
          </a:prstGeom>
          <a:noFill/>
        </p:spPr>
        <p:txBody>
          <a:bodyPr wrap="square" lIns="0" tIns="0" rIns="0" bIns="0" rtlCol="0" anchor="t">
            <a:noAutofit/>
          </a:bodyPr>
          <a:lstStyle/>
          <a:p>
            <a:pPr>
              <a:lnSpc>
                <a:spcPct val="90000"/>
              </a:lnSpc>
              <a:spcBef>
                <a:spcPts val="300"/>
              </a:spcBef>
            </a:pPr>
            <a:r>
              <a:rPr lang="fr-CA">
                <a:ln w="0"/>
                <a:solidFill>
                  <a:schemeClr val="accent1"/>
                </a:solidFill>
                <a:effectLst>
                  <a:outerShdw blurRad="38100" dist="25400" dir="5400000" algn="ctr" rotWithShape="0">
                    <a:srgbClr val="6E747A">
                      <a:alpha val="43000"/>
                    </a:srgbClr>
                  </a:outerShdw>
                </a:effectLst>
              </a:rPr>
              <a:t>Définir des patrons d’intégrations alignés sur des standards</a:t>
            </a:r>
          </a:p>
        </p:txBody>
      </p:sp>
      <p:sp>
        <p:nvSpPr>
          <p:cNvPr id="90" name="Rectangle : coins arrondis 89">
            <a:extLst>
              <a:ext uri="{FF2B5EF4-FFF2-40B4-BE49-F238E27FC236}">
                <a16:creationId xmlns:a16="http://schemas.microsoft.com/office/drawing/2014/main" id="{7F21A39B-A955-481D-AE49-0F8C864D67F1}"/>
              </a:ext>
            </a:extLst>
          </p:cNvPr>
          <p:cNvSpPr/>
          <p:nvPr/>
        </p:nvSpPr>
        <p:spPr bwMode="auto">
          <a:xfrm>
            <a:off x="418455" y="3940049"/>
            <a:ext cx="8230008" cy="646278"/>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fr-CA"/>
          </a:p>
        </p:txBody>
      </p:sp>
      <p:sp>
        <p:nvSpPr>
          <p:cNvPr id="92" name="ZoneTexte 91">
            <a:extLst>
              <a:ext uri="{FF2B5EF4-FFF2-40B4-BE49-F238E27FC236}">
                <a16:creationId xmlns:a16="http://schemas.microsoft.com/office/drawing/2014/main" id="{2B5CEB9F-9866-42AB-A0E9-7C5270E122C3}"/>
              </a:ext>
            </a:extLst>
          </p:cNvPr>
          <p:cNvSpPr txBox="1"/>
          <p:nvPr/>
        </p:nvSpPr>
        <p:spPr>
          <a:xfrm>
            <a:off x="627336" y="4019084"/>
            <a:ext cx="4841699" cy="649195"/>
          </a:xfrm>
          <a:prstGeom prst="rect">
            <a:avLst/>
          </a:prstGeom>
          <a:noFill/>
        </p:spPr>
        <p:txBody>
          <a:bodyPr wrap="square" lIns="0" tIns="0" rIns="0" bIns="0" rtlCol="0" anchor="t">
            <a:noAutofit/>
          </a:bodyPr>
          <a:lstStyle/>
          <a:p>
            <a:pPr>
              <a:lnSpc>
                <a:spcPct val="90000"/>
              </a:lnSpc>
              <a:spcBef>
                <a:spcPts val="300"/>
              </a:spcBef>
            </a:pPr>
            <a:r>
              <a:rPr lang="fr-CA">
                <a:ln w="0"/>
                <a:solidFill>
                  <a:schemeClr val="accent1"/>
                </a:solidFill>
                <a:effectLst>
                  <a:outerShdw blurRad="38100" dist="25400" dir="5400000" algn="ctr" rotWithShape="0">
                    <a:srgbClr val="6E747A">
                      <a:alpha val="43000"/>
                    </a:srgbClr>
                  </a:outerShdw>
                </a:effectLst>
              </a:rPr>
              <a:t>Élaboration d’une feuille de route arrimé avec les besoins d’affaires et les produits technologiques</a:t>
            </a:r>
          </a:p>
        </p:txBody>
      </p:sp>
      <p:pic>
        <p:nvPicPr>
          <p:cNvPr id="22" name="Image 21">
            <a:extLst>
              <a:ext uri="{FF2B5EF4-FFF2-40B4-BE49-F238E27FC236}">
                <a16:creationId xmlns:a16="http://schemas.microsoft.com/office/drawing/2014/main" id="{77FC9213-31C9-45E4-9417-F5DB360DDA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1238" y="3732304"/>
            <a:ext cx="957568" cy="940040"/>
          </a:xfrm>
          <a:prstGeom prst="rect">
            <a:avLst/>
          </a:prstGeom>
        </p:spPr>
      </p:pic>
      <p:pic>
        <p:nvPicPr>
          <p:cNvPr id="24" name="Image 23">
            <a:extLst>
              <a:ext uri="{FF2B5EF4-FFF2-40B4-BE49-F238E27FC236}">
                <a16:creationId xmlns:a16="http://schemas.microsoft.com/office/drawing/2014/main" id="{469C6378-0B85-4B4F-9A94-D7977692BC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5220" y="3911922"/>
            <a:ext cx="426388" cy="446888"/>
          </a:xfrm>
          <a:prstGeom prst="rect">
            <a:avLst/>
          </a:prstGeom>
        </p:spPr>
      </p:pic>
      <p:pic>
        <p:nvPicPr>
          <p:cNvPr id="93" name="Image 92">
            <a:extLst>
              <a:ext uri="{FF2B5EF4-FFF2-40B4-BE49-F238E27FC236}">
                <a16:creationId xmlns:a16="http://schemas.microsoft.com/office/drawing/2014/main" id="{8797857A-794A-4A85-A75C-FFC802A467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3247" y="4205247"/>
            <a:ext cx="426388" cy="446888"/>
          </a:xfrm>
          <a:prstGeom prst="rect">
            <a:avLst/>
          </a:prstGeom>
        </p:spPr>
      </p:pic>
      <p:pic>
        <p:nvPicPr>
          <p:cNvPr id="94" name="Image 93">
            <a:extLst>
              <a:ext uri="{FF2B5EF4-FFF2-40B4-BE49-F238E27FC236}">
                <a16:creationId xmlns:a16="http://schemas.microsoft.com/office/drawing/2014/main" id="{D6F45B9E-A499-485C-A8BE-59C6E76F54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4545" y="3790542"/>
            <a:ext cx="426388" cy="446888"/>
          </a:xfrm>
          <a:prstGeom prst="rect">
            <a:avLst/>
          </a:prstGeom>
        </p:spPr>
      </p:pic>
      <p:sp>
        <p:nvSpPr>
          <p:cNvPr id="6" name="Titre 1">
            <a:extLst>
              <a:ext uri="{FF2B5EF4-FFF2-40B4-BE49-F238E27FC236}">
                <a16:creationId xmlns:a16="http://schemas.microsoft.com/office/drawing/2014/main" id="{A58F8BCA-90FC-408B-BFCD-C662488487DC}"/>
              </a:ext>
            </a:extLst>
          </p:cNvPr>
          <p:cNvSpPr txBox="1">
            <a:spLocks/>
          </p:cNvSpPr>
          <p:nvPr/>
        </p:nvSpPr>
        <p:spPr>
          <a:xfrm>
            <a:off x="432516" y="205838"/>
            <a:ext cx="8229600" cy="535279"/>
          </a:xfrm>
          <a:prstGeom prst="rect">
            <a:avLst/>
          </a:prstGeom>
          <a:solidFill>
            <a:srgbClr val="0070C0"/>
          </a:solidFill>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CA">
                <a:solidFill>
                  <a:schemeClr val="bg1"/>
                </a:solidFill>
              </a:rPr>
              <a:t>Principes directeurs</a:t>
            </a:r>
          </a:p>
        </p:txBody>
      </p:sp>
      <p:pic>
        <p:nvPicPr>
          <p:cNvPr id="18" name="Image 18" descr="Une image contenant dessin&#10;&#10;Description générée avec un niveau de confiance très élevé">
            <a:extLst>
              <a:ext uri="{FF2B5EF4-FFF2-40B4-BE49-F238E27FC236}">
                <a16:creationId xmlns:a16="http://schemas.microsoft.com/office/drawing/2014/main" id="{E4783F83-1A57-43BD-AF60-122EA32B883D}"/>
              </a:ext>
            </a:extLst>
          </p:cNvPr>
          <p:cNvPicPr>
            <a:picLocks noChangeAspect="1"/>
          </p:cNvPicPr>
          <p:nvPr/>
        </p:nvPicPr>
        <p:blipFill>
          <a:blip r:embed="rId6"/>
          <a:stretch>
            <a:fillRect/>
          </a:stretch>
        </p:blipFill>
        <p:spPr>
          <a:xfrm>
            <a:off x="6861370" y="2146543"/>
            <a:ext cx="1427141" cy="515487"/>
          </a:xfrm>
          <a:prstGeom prst="rect">
            <a:avLst/>
          </a:prstGeom>
        </p:spPr>
      </p:pic>
      <p:pic>
        <p:nvPicPr>
          <p:cNvPr id="14" name="Image 14">
            <a:extLst>
              <a:ext uri="{FF2B5EF4-FFF2-40B4-BE49-F238E27FC236}">
                <a16:creationId xmlns:a16="http://schemas.microsoft.com/office/drawing/2014/main" id="{6B1226C4-BE5B-41CA-9DAE-F044A99A00FD}"/>
              </a:ext>
            </a:extLst>
          </p:cNvPr>
          <p:cNvPicPr>
            <a:picLocks noChangeAspect="1"/>
          </p:cNvPicPr>
          <p:nvPr/>
        </p:nvPicPr>
        <p:blipFill>
          <a:blip r:embed="rId7"/>
          <a:stretch>
            <a:fillRect/>
          </a:stretch>
        </p:blipFill>
        <p:spPr>
          <a:xfrm>
            <a:off x="5590811" y="2074894"/>
            <a:ext cx="1664595" cy="711526"/>
          </a:xfrm>
          <a:prstGeom prst="rect">
            <a:avLst/>
          </a:prstGeom>
        </p:spPr>
      </p:pic>
      <p:sp>
        <p:nvSpPr>
          <p:cNvPr id="20" name="Rectangle : coins arrondis 19">
            <a:extLst>
              <a:ext uri="{FF2B5EF4-FFF2-40B4-BE49-F238E27FC236}">
                <a16:creationId xmlns:a16="http://schemas.microsoft.com/office/drawing/2014/main" id="{BCE508CF-7A08-4062-BF13-12C623A8A2A8}"/>
              </a:ext>
            </a:extLst>
          </p:cNvPr>
          <p:cNvSpPr/>
          <p:nvPr/>
        </p:nvSpPr>
        <p:spPr bwMode="auto">
          <a:xfrm>
            <a:off x="418455" y="932991"/>
            <a:ext cx="8230008" cy="381787"/>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fr-CA"/>
          </a:p>
        </p:txBody>
      </p:sp>
      <p:sp>
        <p:nvSpPr>
          <p:cNvPr id="21" name="ZoneTexte 20">
            <a:extLst>
              <a:ext uri="{FF2B5EF4-FFF2-40B4-BE49-F238E27FC236}">
                <a16:creationId xmlns:a16="http://schemas.microsoft.com/office/drawing/2014/main" id="{616F0C74-011E-4023-81D2-ECC461DF633A}"/>
              </a:ext>
            </a:extLst>
          </p:cNvPr>
          <p:cNvSpPr txBox="1"/>
          <p:nvPr/>
        </p:nvSpPr>
        <p:spPr>
          <a:xfrm>
            <a:off x="711636" y="998887"/>
            <a:ext cx="6272592" cy="445324"/>
          </a:xfrm>
          <a:prstGeom prst="rect">
            <a:avLst/>
          </a:prstGeom>
          <a:noFill/>
        </p:spPr>
        <p:txBody>
          <a:bodyPr wrap="square" lIns="0" tIns="0" rIns="0" bIns="0" rtlCol="0" anchor="t">
            <a:noAutofit/>
          </a:bodyPr>
          <a:lstStyle/>
          <a:p>
            <a:pPr>
              <a:lnSpc>
                <a:spcPct val="90000"/>
              </a:lnSpc>
              <a:spcBef>
                <a:spcPts val="300"/>
              </a:spcBef>
            </a:pPr>
            <a:r>
              <a:rPr lang="fr-CA">
                <a:ln w="0"/>
                <a:solidFill>
                  <a:schemeClr val="accent1"/>
                </a:solidFill>
                <a:effectLst>
                  <a:outerShdw blurRad="38100" dist="25400" dir="5400000" algn="ctr" rotWithShape="0">
                    <a:srgbClr val="6E747A">
                      <a:alpha val="43000"/>
                    </a:srgbClr>
                  </a:outerShdw>
                </a:effectLst>
              </a:rPr>
              <a:t>Le service d'intégration HQ, sera un service critique 24/7</a:t>
            </a:r>
          </a:p>
        </p:txBody>
      </p:sp>
    </p:spTree>
    <p:extLst>
      <p:ext uri="{BB962C8B-B14F-4D97-AF65-F5344CB8AC3E}">
        <p14:creationId xmlns:p14="http://schemas.microsoft.com/office/powerpoint/2010/main" val="2892610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descr="Une image contenant texte, carte&#10;&#10;Description générée avec un niveau de confiance très élevé">
            <a:extLst>
              <a:ext uri="{FF2B5EF4-FFF2-40B4-BE49-F238E27FC236}">
                <a16:creationId xmlns:a16="http://schemas.microsoft.com/office/drawing/2014/main" id="{2A6BFFB4-1307-40FF-BD67-A84942BCEE42}"/>
              </a:ext>
            </a:extLst>
          </p:cNvPr>
          <p:cNvPicPr>
            <a:picLocks noChangeAspect="1"/>
          </p:cNvPicPr>
          <p:nvPr/>
        </p:nvPicPr>
        <p:blipFill>
          <a:blip r:embed="rId4"/>
          <a:stretch>
            <a:fillRect/>
          </a:stretch>
        </p:blipFill>
        <p:spPr>
          <a:xfrm>
            <a:off x="1466600" y="918337"/>
            <a:ext cx="5582841" cy="3252065"/>
          </a:xfrm>
          <a:prstGeom prst="rect">
            <a:avLst/>
          </a:prstGeom>
        </p:spPr>
      </p:pic>
      <p:sp>
        <p:nvSpPr>
          <p:cNvPr id="26" name="Slide Number Placeholder 25">
            <a:extLst>
              <a:ext uri="{FF2B5EF4-FFF2-40B4-BE49-F238E27FC236}">
                <a16:creationId xmlns:a16="http://schemas.microsoft.com/office/drawing/2014/main" id="{39377A5F-F143-4E41-8E5F-C6A4D4B22006}"/>
              </a:ext>
            </a:extLst>
          </p:cNvPr>
          <p:cNvSpPr>
            <a:spLocks noGrp="1"/>
          </p:cNvSpPr>
          <p:nvPr>
            <p:ph type="sldNum" sz="quarter" idx="10"/>
            <p:custDataLst>
              <p:tags r:id="rId1"/>
            </p:custDataLst>
          </p:nvPr>
        </p:nvSpPr>
        <p:spPr/>
        <p:txBody>
          <a:bodyPr/>
          <a:lstStyle/>
          <a:p>
            <a:fld id="{7088BEF1-D3AD-E34F-A3B9-A73E884A7AB2}" type="slidenum">
              <a:rPr lang="fr-CA" smtClean="0">
                <a:solidFill>
                  <a:srgbClr val="000000">
                    <a:tint val="75000"/>
                  </a:srgbClr>
                </a:solidFill>
              </a:rPr>
              <a:pPr/>
              <a:t>5</a:t>
            </a:fld>
            <a:endParaRPr lang="fr-CA">
              <a:solidFill>
                <a:srgbClr val="000000">
                  <a:tint val="75000"/>
                </a:srgbClr>
              </a:solidFill>
            </a:endParaRPr>
          </a:p>
        </p:txBody>
      </p:sp>
      <p:sp>
        <p:nvSpPr>
          <p:cNvPr id="25" name="Rectangle : coins arrondis 24">
            <a:extLst>
              <a:ext uri="{FF2B5EF4-FFF2-40B4-BE49-F238E27FC236}">
                <a16:creationId xmlns:a16="http://schemas.microsoft.com/office/drawing/2014/main" id="{B1CAF639-A38C-4AE5-A0EB-B394B30E3C4E}"/>
              </a:ext>
            </a:extLst>
          </p:cNvPr>
          <p:cNvSpPr/>
          <p:nvPr/>
        </p:nvSpPr>
        <p:spPr bwMode="auto">
          <a:xfrm>
            <a:off x="6310933" y="1572346"/>
            <a:ext cx="2568502" cy="630433"/>
          </a:xfrm>
          <a:prstGeom prst="roundRect">
            <a:avLst/>
          </a:prstGeom>
          <a:solidFill>
            <a:schemeClr val="tx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fr-FR" sz="1400">
                <a:solidFill>
                  <a:srgbClr val="FFFFFF"/>
                </a:solidFill>
              </a:rPr>
              <a:t>Favoriser l’innovation </a:t>
            </a:r>
          </a:p>
          <a:p>
            <a:pPr algn="ctr"/>
            <a:r>
              <a:rPr lang="fr-FR" sz="1400">
                <a:solidFill>
                  <a:srgbClr val="FFFFFF"/>
                </a:solidFill>
              </a:rPr>
              <a:t>et l’autonomie</a:t>
            </a:r>
          </a:p>
        </p:txBody>
      </p:sp>
      <p:sp>
        <p:nvSpPr>
          <p:cNvPr id="5" name="Rectangle 4">
            <a:extLst>
              <a:ext uri="{FF2B5EF4-FFF2-40B4-BE49-F238E27FC236}">
                <a16:creationId xmlns:a16="http://schemas.microsoft.com/office/drawing/2014/main" id="{AD157A38-9E67-4340-A80C-8B3EE24F7114}"/>
              </a:ext>
            </a:extLst>
          </p:cNvPr>
          <p:cNvSpPr/>
          <p:nvPr/>
        </p:nvSpPr>
        <p:spPr>
          <a:xfrm>
            <a:off x="1638299" y="840580"/>
            <a:ext cx="4060030" cy="488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 coins arrondis 28">
            <a:extLst>
              <a:ext uri="{FF2B5EF4-FFF2-40B4-BE49-F238E27FC236}">
                <a16:creationId xmlns:a16="http://schemas.microsoft.com/office/drawing/2014/main" id="{C2936FDB-9514-4EE2-8F5A-18A9F71F5A67}"/>
              </a:ext>
            </a:extLst>
          </p:cNvPr>
          <p:cNvSpPr/>
          <p:nvPr/>
        </p:nvSpPr>
        <p:spPr bwMode="auto">
          <a:xfrm>
            <a:off x="755220" y="3755819"/>
            <a:ext cx="2310884" cy="643422"/>
          </a:xfrm>
          <a:prstGeom prst="roundRect">
            <a:avLst/>
          </a:prstGeom>
          <a:solidFill>
            <a:schemeClr val="tx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fr-FR" sz="1400">
                <a:solidFill>
                  <a:srgbClr val="FFFFFF"/>
                </a:solidFill>
              </a:rPr>
              <a:t>Stopper la prolifération des</a:t>
            </a:r>
          </a:p>
          <a:p>
            <a:pPr algn="ctr"/>
            <a:r>
              <a:rPr lang="fr-FR" sz="1400">
                <a:solidFill>
                  <a:srgbClr val="FFFFFF"/>
                </a:solidFill>
              </a:rPr>
              <a:t> solutions d'intégration </a:t>
            </a:r>
          </a:p>
          <a:p>
            <a:pPr algn="ctr"/>
            <a:r>
              <a:rPr lang="fr-FR" sz="1400">
                <a:solidFill>
                  <a:srgbClr val="FFFFFF"/>
                </a:solidFill>
              </a:rPr>
              <a:t>et maximiser la réutilisation  </a:t>
            </a:r>
          </a:p>
        </p:txBody>
      </p:sp>
      <p:sp>
        <p:nvSpPr>
          <p:cNvPr id="8" name="Rectangle : coins arrondis 7">
            <a:extLst>
              <a:ext uri="{FF2B5EF4-FFF2-40B4-BE49-F238E27FC236}">
                <a16:creationId xmlns:a16="http://schemas.microsoft.com/office/drawing/2014/main" id="{56EF9463-B8C2-45EF-955D-DCD8EB408B0E}"/>
              </a:ext>
            </a:extLst>
          </p:cNvPr>
          <p:cNvSpPr/>
          <p:nvPr/>
        </p:nvSpPr>
        <p:spPr bwMode="auto">
          <a:xfrm>
            <a:off x="4757006" y="881173"/>
            <a:ext cx="2641783" cy="625876"/>
          </a:xfrm>
          <a:prstGeom prst="roundRect">
            <a:avLst/>
          </a:prstGeom>
          <a:solidFill>
            <a:schemeClr val="tx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fr-CA" sz="1400">
                <a:solidFill>
                  <a:srgbClr val="FFFFFF"/>
                </a:solidFill>
              </a:rPr>
              <a:t>Comprendre l'utilisation de </a:t>
            </a:r>
            <a:endParaRPr lang="fr-FR" sz="1400">
              <a:solidFill>
                <a:srgbClr val="FFFFFF"/>
              </a:solidFill>
            </a:endParaRPr>
          </a:p>
          <a:p>
            <a:pPr algn="ctr"/>
            <a:r>
              <a:rPr lang="fr-CA" sz="1400">
                <a:solidFill>
                  <a:srgbClr val="FFFFFF"/>
                </a:solidFill>
              </a:rPr>
              <a:t>notre parc applicatif</a:t>
            </a:r>
            <a:endParaRPr lang="fr-FR" sz="1400">
              <a:solidFill>
                <a:srgbClr val="FFFFFF"/>
              </a:solidFill>
            </a:endParaRPr>
          </a:p>
        </p:txBody>
      </p:sp>
      <p:sp>
        <p:nvSpPr>
          <p:cNvPr id="15" name="Rectangle : coins arrondis 14">
            <a:extLst>
              <a:ext uri="{FF2B5EF4-FFF2-40B4-BE49-F238E27FC236}">
                <a16:creationId xmlns:a16="http://schemas.microsoft.com/office/drawing/2014/main" id="{9018D5C9-E9E0-4ACC-9A13-9596B01518D8}"/>
              </a:ext>
            </a:extLst>
          </p:cNvPr>
          <p:cNvSpPr/>
          <p:nvPr/>
        </p:nvSpPr>
        <p:spPr bwMode="auto">
          <a:xfrm>
            <a:off x="251520" y="2428475"/>
            <a:ext cx="2249211" cy="640826"/>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fr-CA" sz="1400">
                <a:solidFill>
                  <a:srgbClr val="FFFFFF"/>
                </a:solidFill>
              </a:rPr>
              <a:t>Standardiser la </a:t>
            </a:r>
          </a:p>
          <a:p>
            <a:pPr algn="ctr"/>
            <a:r>
              <a:rPr lang="fr-CA" sz="1400">
                <a:solidFill>
                  <a:srgbClr val="FFFFFF"/>
                </a:solidFill>
              </a:rPr>
              <a:t>pratique d’intégration </a:t>
            </a:r>
          </a:p>
          <a:p>
            <a:pPr algn="ctr"/>
            <a:r>
              <a:rPr lang="fr-CA" sz="1400">
                <a:solidFill>
                  <a:srgbClr val="FFFFFF"/>
                </a:solidFill>
              </a:rPr>
              <a:t>(</a:t>
            </a:r>
            <a:r>
              <a:rPr lang="fr-CA" sz="1400" err="1">
                <a:solidFill>
                  <a:srgbClr val="FFFFFF"/>
                </a:solidFill>
              </a:rPr>
              <a:t>DevSecOps</a:t>
            </a:r>
            <a:r>
              <a:rPr lang="fr-CA" sz="1400">
                <a:solidFill>
                  <a:srgbClr val="FFFFFF"/>
                </a:solidFill>
              </a:rPr>
              <a:t>)</a:t>
            </a:r>
            <a:endParaRPr lang="fr-FR" sz="1400">
              <a:solidFill>
                <a:srgbClr val="FFFFFF"/>
              </a:solidFill>
            </a:endParaRPr>
          </a:p>
        </p:txBody>
      </p:sp>
      <p:sp>
        <p:nvSpPr>
          <p:cNvPr id="16" name="Rectangle : coins arrondis 15">
            <a:extLst>
              <a:ext uri="{FF2B5EF4-FFF2-40B4-BE49-F238E27FC236}">
                <a16:creationId xmlns:a16="http://schemas.microsoft.com/office/drawing/2014/main" id="{ADBC5138-29A7-493E-AB60-9F6263F3E457}"/>
              </a:ext>
            </a:extLst>
          </p:cNvPr>
          <p:cNvSpPr/>
          <p:nvPr/>
        </p:nvSpPr>
        <p:spPr bwMode="auto">
          <a:xfrm>
            <a:off x="6443296" y="2466745"/>
            <a:ext cx="2568502" cy="63043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fr-FR" sz="1400">
                <a:solidFill>
                  <a:srgbClr val="FFFFFF"/>
                </a:solidFill>
              </a:rPr>
              <a:t>Supporter la transition de </a:t>
            </a:r>
          </a:p>
          <a:p>
            <a:pPr algn="ctr"/>
            <a:r>
              <a:rPr lang="fr-FR" sz="1400">
                <a:solidFill>
                  <a:srgbClr val="FFFFFF"/>
                </a:solidFill>
              </a:rPr>
              <a:t>nos systèmes patrimoniaux</a:t>
            </a:r>
          </a:p>
        </p:txBody>
      </p:sp>
      <p:sp>
        <p:nvSpPr>
          <p:cNvPr id="18" name="Rectangle : coins arrondis 17">
            <a:extLst>
              <a:ext uri="{FF2B5EF4-FFF2-40B4-BE49-F238E27FC236}">
                <a16:creationId xmlns:a16="http://schemas.microsoft.com/office/drawing/2014/main" id="{B099CA1D-655A-46DF-9648-F177122B390F}"/>
              </a:ext>
            </a:extLst>
          </p:cNvPr>
          <p:cNvSpPr/>
          <p:nvPr/>
        </p:nvSpPr>
        <p:spPr bwMode="auto">
          <a:xfrm>
            <a:off x="6077897" y="3321235"/>
            <a:ext cx="2568502" cy="630433"/>
          </a:xfrm>
          <a:prstGeom prst="roundRect">
            <a:avLst/>
          </a:prstGeom>
          <a:solidFill>
            <a:schemeClr val="tx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fr-FR" sz="1400">
                <a:solidFill>
                  <a:srgbClr val="FFFFFF"/>
                </a:solidFill>
              </a:rPr>
              <a:t>Faciliter l'intégrations </a:t>
            </a:r>
          </a:p>
          <a:p>
            <a:pPr algn="ctr"/>
            <a:r>
              <a:rPr lang="fr-FR" sz="1400">
                <a:solidFill>
                  <a:srgbClr val="FFFFFF"/>
                </a:solidFill>
              </a:rPr>
              <a:t>avec nos partenaires</a:t>
            </a:r>
          </a:p>
        </p:txBody>
      </p:sp>
      <p:sp>
        <p:nvSpPr>
          <p:cNvPr id="19" name="Rectangle : coins arrondis 18">
            <a:extLst>
              <a:ext uri="{FF2B5EF4-FFF2-40B4-BE49-F238E27FC236}">
                <a16:creationId xmlns:a16="http://schemas.microsoft.com/office/drawing/2014/main" id="{FCCBD4EF-41E6-4B3A-8F0E-C102A5B89F19}"/>
              </a:ext>
            </a:extLst>
          </p:cNvPr>
          <p:cNvSpPr/>
          <p:nvPr/>
        </p:nvSpPr>
        <p:spPr bwMode="auto">
          <a:xfrm>
            <a:off x="4241864" y="4225163"/>
            <a:ext cx="2310884" cy="643422"/>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fr-FR" sz="1400">
                <a:solidFill>
                  <a:srgbClr val="FFFFFF"/>
                </a:solidFill>
              </a:rPr>
              <a:t>Réduire le couplage </a:t>
            </a:r>
          </a:p>
          <a:p>
            <a:pPr algn="ctr"/>
            <a:r>
              <a:rPr lang="fr-FR" sz="1400">
                <a:solidFill>
                  <a:srgbClr val="FFFFFF"/>
                </a:solidFill>
              </a:rPr>
              <a:t>de notre parc applicatif  </a:t>
            </a:r>
          </a:p>
        </p:txBody>
      </p:sp>
      <p:sp>
        <p:nvSpPr>
          <p:cNvPr id="17" name="Rectangle : coins arrondis 16">
            <a:extLst>
              <a:ext uri="{FF2B5EF4-FFF2-40B4-BE49-F238E27FC236}">
                <a16:creationId xmlns:a16="http://schemas.microsoft.com/office/drawing/2014/main" id="{CEE233F7-A805-467A-BF49-EDA6131432BC}"/>
              </a:ext>
            </a:extLst>
          </p:cNvPr>
          <p:cNvSpPr/>
          <p:nvPr/>
        </p:nvSpPr>
        <p:spPr bwMode="auto">
          <a:xfrm>
            <a:off x="325038" y="4769439"/>
            <a:ext cx="641533" cy="25506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fr-CA" sz="1400">
                <a:solidFill>
                  <a:srgbClr val="FFFFFF"/>
                </a:solidFill>
              </a:rPr>
              <a:t>Phase 1</a:t>
            </a:r>
            <a:endParaRPr lang="fr-FR" sz="1400">
              <a:solidFill>
                <a:srgbClr val="FFFFFF"/>
              </a:solidFill>
            </a:endParaRPr>
          </a:p>
        </p:txBody>
      </p:sp>
      <p:sp>
        <p:nvSpPr>
          <p:cNvPr id="20" name="Rectangle : coins arrondis 19">
            <a:extLst>
              <a:ext uri="{FF2B5EF4-FFF2-40B4-BE49-F238E27FC236}">
                <a16:creationId xmlns:a16="http://schemas.microsoft.com/office/drawing/2014/main" id="{7EAA4ECA-C921-42EC-8839-AC715CE7D20A}"/>
              </a:ext>
            </a:extLst>
          </p:cNvPr>
          <p:cNvSpPr/>
          <p:nvPr/>
        </p:nvSpPr>
        <p:spPr bwMode="auto">
          <a:xfrm>
            <a:off x="1029887" y="4769438"/>
            <a:ext cx="641533" cy="255063"/>
          </a:xfrm>
          <a:prstGeom prst="roundRect">
            <a:avLst/>
          </a:prstGeom>
          <a:solidFill>
            <a:schemeClr val="tx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fr-CA" sz="1400">
                <a:solidFill>
                  <a:srgbClr val="FFFFFF"/>
                </a:solidFill>
              </a:rPr>
              <a:t>Phase 2</a:t>
            </a:r>
            <a:endParaRPr lang="fr-FR" sz="1400">
              <a:solidFill>
                <a:srgbClr val="FFFFFF"/>
              </a:solidFill>
            </a:endParaRPr>
          </a:p>
        </p:txBody>
      </p:sp>
      <p:sp>
        <p:nvSpPr>
          <p:cNvPr id="22" name="Rectangle : coins arrondis 21">
            <a:extLst>
              <a:ext uri="{FF2B5EF4-FFF2-40B4-BE49-F238E27FC236}">
                <a16:creationId xmlns:a16="http://schemas.microsoft.com/office/drawing/2014/main" id="{2E1A492C-E1B0-48EA-A07B-9D0F7EBF9A76}"/>
              </a:ext>
            </a:extLst>
          </p:cNvPr>
          <p:cNvSpPr/>
          <p:nvPr/>
        </p:nvSpPr>
        <p:spPr bwMode="auto">
          <a:xfrm>
            <a:off x="517492" y="1087416"/>
            <a:ext cx="2641783" cy="71226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fr-CA" sz="1400" dirty="0">
                <a:solidFill>
                  <a:srgbClr val="FFFFFF"/>
                </a:solidFill>
              </a:rPr>
              <a:t>Doter Hydro-Québec de capacités </a:t>
            </a:r>
            <a:endParaRPr lang="fr-FR" dirty="0">
              <a:solidFill>
                <a:srgbClr val="FFFFFF"/>
              </a:solidFill>
            </a:endParaRPr>
          </a:p>
          <a:p>
            <a:pPr algn="ctr"/>
            <a:r>
              <a:rPr lang="fr-CA" sz="1400" dirty="0">
                <a:solidFill>
                  <a:srgbClr val="FFFFFF"/>
                </a:solidFill>
              </a:rPr>
              <a:t>d'intégrations modernes adaptées </a:t>
            </a:r>
            <a:endParaRPr lang="fr-FR" dirty="0">
              <a:solidFill>
                <a:srgbClr val="FFFFFF"/>
              </a:solidFill>
            </a:endParaRPr>
          </a:p>
          <a:p>
            <a:pPr algn="ctr"/>
            <a:r>
              <a:rPr lang="fr-CA" sz="1400" dirty="0">
                <a:solidFill>
                  <a:srgbClr val="FFFFFF"/>
                </a:solidFill>
              </a:rPr>
              <a:t>aux besoins d'affaires</a:t>
            </a:r>
            <a:endParaRPr lang="fr-FR" dirty="0">
              <a:solidFill>
                <a:srgbClr val="FFFFFF"/>
              </a:solidFill>
              <a:cs typeface="Calibri"/>
            </a:endParaRPr>
          </a:p>
        </p:txBody>
      </p:sp>
      <p:sp>
        <p:nvSpPr>
          <p:cNvPr id="7" name="Titre 1">
            <a:extLst>
              <a:ext uri="{FF2B5EF4-FFF2-40B4-BE49-F238E27FC236}">
                <a16:creationId xmlns:a16="http://schemas.microsoft.com/office/drawing/2014/main" id="{F771D9B3-2A9E-453D-83EE-F914C36A0571}"/>
              </a:ext>
            </a:extLst>
          </p:cNvPr>
          <p:cNvSpPr txBox="1">
            <a:spLocks/>
          </p:cNvSpPr>
          <p:nvPr/>
        </p:nvSpPr>
        <p:spPr>
          <a:xfrm>
            <a:off x="432516" y="205838"/>
            <a:ext cx="8229600" cy="535279"/>
          </a:xfrm>
          <a:prstGeom prst="rect">
            <a:avLst/>
          </a:prstGeom>
          <a:solidFill>
            <a:srgbClr val="0070C0"/>
          </a:solidFill>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CA">
                <a:solidFill>
                  <a:schemeClr val="bg1"/>
                </a:solidFill>
              </a:rPr>
              <a:t>Objectifs du produit</a:t>
            </a:r>
          </a:p>
        </p:txBody>
      </p:sp>
    </p:spTree>
    <p:extLst>
      <p:ext uri="{BB962C8B-B14F-4D97-AF65-F5344CB8AC3E}">
        <p14:creationId xmlns:p14="http://schemas.microsoft.com/office/powerpoint/2010/main" val="469288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4AD2EC7F-D37F-460D-8C4E-85E7F5FE542C}"/>
              </a:ext>
            </a:extLst>
          </p:cNvPr>
          <p:cNvSpPr>
            <a:spLocks noGrp="1"/>
          </p:cNvSpPr>
          <p:nvPr>
            <p:ph type="sldNum" sz="quarter" idx="12"/>
          </p:nvPr>
        </p:nvSpPr>
        <p:spPr/>
        <p:txBody>
          <a:bodyPr/>
          <a:lstStyle/>
          <a:p>
            <a:fld id="{A26ACB41-17FA-42BB-A1FF-DC40BC319902}" type="slidenum">
              <a:rPr lang="fr-CA" dirty="0" smtClean="0"/>
              <a:t>6</a:t>
            </a:fld>
            <a:endParaRPr lang="fr-CA"/>
          </a:p>
        </p:txBody>
      </p:sp>
      <p:sp>
        <p:nvSpPr>
          <p:cNvPr id="7" name="TextBox 35">
            <a:extLst>
              <a:ext uri="{FF2B5EF4-FFF2-40B4-BE49-F238E27FC236}">
                <a16:creationId xmlns:a16="http://schemas.microsoft.com/office/drawing/2014/main" id="{31DA3CB3-439A-42CB-92BA-4302E87A1AB3}"/>
              </a:ext>
            </a:extLst>
          </p:cNvPr>
          <p:cNvSpPr txBox="1"/>
          <p:nvPr/>
        </p:nvSpPr>
        <p:spPr>
          <a:xfrm>
            <a:off x="878695" y="3116220"/>
            <a:ext cx="3031343" cy="225476"/>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FFFFFF"/>
                </a:solidFill>
              </a:rPr>
              <a:t>Produits d'intégration</a:t>
            </a:r>
            <a:endParaRPr lang="fr-FR"/>
          </a:p>
        </p:txBody>
      </p:sp>
      <p:sp>
        <p:nvSpPr>
          <p:cNvPr id="8" name="TextBox 30">
            <a:extLst>
              <a:ext uri="{FF2B5EF4-FFF2-40B4-BE49-F238E27FC236}">
                <a16:creationId xmlns:a16="http://schemas.microsoft.com/office/drawing/2014/main" id="{BAFD8EF2-5010-4291-B89D-3E66A108832F}"/>
              </a:ext>
            </a:extLst>
          </p:cNvPr>
          <p:cNvSpPr txBox="1"/>
          <p:nvPr/>
        </p:nvSpPr>
        <p:spPr>
          <a:xfrm>
            <a:off x="309181" y="1980014"/>
            <a:ext cx="742124" cy="308970"/>
          </a:xfrm>
          <a:prstGeom prst="rect">
            <a:avLst/>
          </a:prstGeom>
        </p:spPr>
        <p:style>
          <a:lnRef idx="0">
            <a:schemeClr val="accent1"/>
          </a:lnRef>
          <a:fillRef idx="3">
            <a:schemeClr val="accent1"/>
          </a:fillRef>
          <a:effectRef idx="3">
            <a:schemeClr val="accent1"/>
          </a:effectRef>
          <a:fontRef idx="minor">
            <a:schemeClr val="lt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50">
                <a:solidFill>
                  <a:srgbClr val="FFFFFF"/>
                </a:solidFill>
                <a:cs typeface="Calibri"/>
              </a:rPr>
              <a:t>API</a:t>
            </a:r>
          </a:p>
          <a:p>
            <a:pPr algn="ctr" defTabSz="304770">
              <a:lnSpc>
                <a:spcPct val="80000"/>
              </a:lnSpc>
            </a:pPr>
            <a:r>
              <a:rPr lang="fr-CA" sz="800">
                <a:solidFill>
                  <a:srgbClr val="FFFFFF"/>
                </a:solidFill>
                <a:cs typeface="Calibri"/>
              </a:rPr>
              <a:t>(communs)</a:t>
            </a:r>
            <a:endParaRPr lang="fr-CA" sz="1250">
              <a:solidFill>
                <a:srgbClr val="FFFFFF"/>
              </a:solidFill>
              <a:cs typeface="Calibri"/>
            </a:endParaRPr>
          </a:p>
        </p:txBody>
      </p:sp>
      <p:sp>
        <p:nvSpPr>
          <p:cNvPr id="22" name="TextBox 35">
            <a:extLst>
              <a:ext uri="{FF2B5EF4-FFF2-40B4-BE49-F238E27FC236}">
                <a16:creationId xmlns:a16="http://schemas.microsoft.com/office/drawing/2014/main" id="{AF1794EC-70BD-4960-AE5E-14A219EFAC1D}"/>
              </a:ext>
            </a:extLst>
          </p:cNvPr>
          <p:cNvSpPr txBox="1"/>
          <p:nvPr/>
        </p:nvSpPr>
        <p:spPr>
          <a:xfrm>
            <a:off x="309180" y="3426179"/>
            <a:ext cx="2073034" cy="296913"/>
          </a:xfrm>
          <a:prstGeom prst="rect">
            <a:avLst/>
          </a:prstGeom>
          <a:ln>
            <a:noFill/>
          </a:ln>
        </p:spPr>
        <p:style>
          <a:lnRef idx="1">
            <a:schemeClr val="dk1"/>
          </a:lnRef>
          <a:fillRef idx="2">
            <a:schemeClr val="dk1"/>
          </a:fillRef>
          <a:effectRef idx="1">
            <a:schemeClr val="dk1"/>
          </a:effectRef>
          <a:fontRef idx="minor">
            <a:schemeClr val="dk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000000"/>
                </a:solidFill>
              </a:rPr>
              <a:t>OpenShift</a:t>
            </a:r>
          </a:p>
        </p:txBody>
      </p:sp>
      <p:sp>
        <p:nvSpPr>
          <p:cNvPr id="23" name="TextBox 35">
            <a:extLst>
              <a:ext uri="{FF2B5EF4-FFF2-40B4-BE49-F238E27FC236}">
                <a16:creationId xmlns:a16="http://schemas.microsoft.com/office/drawing/2014/main" id="{AECA8975-D541-42E6-B4AC-BD52FA9074C7}"/>
              </a:ext>
            </a:extLst>
          </p:cNvPr>
          <p:cNvSpPr txBox="1"/>
          <p:nvPr/>
        </p:nvSpPr>
        <p:spPr>
          <a:xfrm>
            <a:off x="2404680" y="3426179"/>
            <a:ext cx="1721799" cy="296913"/>
          </a:xfrm>
          <a:prstGeom prst="rect">
            <a:avLst/>
          </a:prstGeom>
          <a:ln>
            <a:noFill/>
          </a:ln>
        </p:spPr>
        <p:style>
          <a:lnRef idx="1">
            <a:schemeClr val="dk1"/>
          </a:lnRef>
          <a:fillRef idx="2">
            <a:schemeClr val="dk1"/>
          </a:fillRef>
          <a:effectRef idx="1">
            <a:schemeClr val="dk1"/>
          </a:effectRef>
          <a:fontRef idx="minor">
            <a:schemeClr val="dk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000000"/>
                </a:solidFill>
              </a:rPr>
              <a:t>Stockage Objet</a:t>
            </a:r>
          </a:p>
        </p:txBody>
      </p:sp>
      <p:sp>
        <p:nvSpPr>
          <p:cNvPr id="24" name="TextBox 35">
            <a:extLst>
              <a:ext uri="{FF2B5EF4-FFF2-40B4-BE49-F238E27FC236}">
                <a16:creationId xmlns:a16="http://schemas.microsoft.com/office/drawing/2014/main" id="{28DA9CE7-5641-4CA1-9EE5-96217A1038BE}"/>
              </a:ext>
            </a:extLst>
          </p:cNvPr>
          <p:cNvSpPr txBox="1"/>
          <p:nvPr/>
        </p:nvSpPr>
        <p:spPr>
          <a:xfrm>
            <a:off x="309180" y="3765904"/>
            <a:ext cx="3823252" cy="296913"/>
          </a:xfrm>
          <a:prstGeom prst="rect">
            <a:avLst/>
          </a:prstGeom>
          <a:ln>
            <a:noFill/>
          </a:ln>
        </p:spPr>
        <p:style>
          <a:lnRef idx="1">
            <a:schemeClr val="dk1"/>
          </a:lnRef>
          <a:fillRef idx="2">
            <a:schemeClr val="dk1"/>
          </a:fillRef>
          <a:effectRef idx="1">
            <a:schemeClr val="dk1"/>
          </a:effectRef>
          <a:fontRef idx="minor">
            <a:schemeClr val="dk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000000"/>
                </a:solidFill>
              </a:rPr>
              <a:t>Infrastructure </a:t>
            </a:r>
          </a:p>
        </p:txBody>
      </p:sp>
      <p:sp>
        <p:nvSpPr>
          <p:cNvPr id="17" name="TextBox 35">
            <a:extLst>
              <a:ext uri="{FF2B5EF4-FFF2-40B4-BE49-F238E27FC236}">
                <a16:creationId xmlns:a16="http://schemas.microsoft.com/office/drawing/2014/main" id="{EE9B083A-3839-480F-A5FA-7F5646052E13}"/>
              </a:ext>
            </a:extLst>
          </p:cNvPr>
          <p:cNvSpPr txBox="1"/>
          <p:nvPr/>
        </p:nvSpPr>
        <p:spPr>
          <a:xfrm>
            <a:off x="878695" y="2866187"/>
            <a:ext cx="3031486" cy="225476"/>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FFFFFF"/>
                </a:solidFill>
              </a:rPr>
              <a:t>Cycle de vie (Mep/Evol/Expl)</a:t>
            </a:r>
            <a:endParaRPr lang="fr-FR"/>
          </a:p>
        </p:txBody>
      </p:sp>
      <p:sp>
        <p:nvSpPr>
          <p:cNvPr id="18" name="TextBox 39">
            <a:extLst>
              <a:ext uri="{FF2B5EF4-FFF2-40B4-BE49-F238E27FC236}">
                <a16:creationId xmlns:a16="http://schemas.microsoft.com/office/drawing/2014/main" id="{F189E51B-C59A-4ED2-9307-990DF2A9A5C0}"/>
              </a:ext>
            </a:extLst>
          </p:cNvPr>
          <p:cNvSpPr txBox="1"/>
          <p:nvPr/>
        </p:nvSpPr>
        <p:spPr>
          <a:xfrm>
            <a:off x="878695" y="2600789"/>
            <a:ext cx="3031343" cy="257273"/>
          </a:xfrm>
          <a:prstGeom prst="rect">
            <a:avLst/>
          </a:prstGeom>
          <a:solidFill>
            <a:schemeClr val="tx2">
              <a:lumMod val="75000"/>
            </a:schemeClr>
          </a:solidFill>
          <a:ln/>
        </p:spPr>
        <p:style>
          <a:lnRef idx="0">
            <a:schemeClr val="accent3"/>
          </a:lnRef>
          <a:fillRef idx="3">
            <a:schemeClr val="accent3"/>
          </a:fillRef>
          <a:effectRef idx="3">
            <a:schemeClr val="accent3"/>
          </a:effectRef>
          <a:fontRef idx="minor">
            <a:schemeClr val="lt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chemeClr val="bg1"/>
                </a:solidFill>
              </a:rPr>
              <a:t>Automatismes d'embarquement</a:t>
            </a:r>
            <a:endParaRPr lang="fr-FR">
              <a:solidFill>
                <a:schemeClr val="bg1"/>
              </a:solidFill>
            </a:endParaRPr>
          </a:p>
        </p:txBody>
      </p:sp>
      <p:sp>
        <p:nvSpPr>
          <p:cNvPr id="19" name="TextBox 39">
            <a:extLst>
              <a:ext uri="{FF2B5EF4-FFF2-40B4-BE49-F238E27FC236}">
                <a16:creationId xmlns:a16="http://schemas.microsoft.com/office/drawing/2014/main" id="{224D6726-4196-45D5-B40B-DDC8CA92904B}"/>
              </a:ext>
            </a:extLst>
          </p:cNvPr>
          <p:cNvSpPr txBox="1"/>
          <p:nvPr/>
        </p:nvSpPr>
        <p:spPr>
          <a:xfrm rot="16200000">
            <a:off x="56171" y="2757750"/>
            <a:ext cx="1043000" cy="167977"/>
          </a:xfrm>
          <a:prstGeom prst="rect">
            <a:avLst/>
          </a:prstGeom>
          <a:solidFill>
            <a:schemeClr val="tx2">
              <a:lumMod val="75000"/>
            </a:schemeClr>
          </a:solidFill>
          <a:ln/>
        </p:spPr>
        <p:style>
          <a:lnRef idx="0">
            <a:schemeClr val="accent3"/>
          </a:lnRef>
          <a:fillRef idx="3">
            <a:schemeClr val="accent3"/>
          </a:fillRef>
          <a:effectRef idx="3">
            <a:schemeClr val="accent3"/>
          </a:effectRef>
          <a:fontRef idx="minor">
            <a:schemeClr val="lt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chemeClr val="bg1"/>
                </a:solidFill>
                <a:cs typeface="Calibri"/>
              </a:rPr>
              <a:t>Architecture</a:t>
            </a:r>
          </a:p>
        </p:txBody>
      </p:sp>
      <p:sp>
        <p:nvSpPr>
          <p:cNvPr id="21" name="TextBox 39">
            <a:extLst>
              <a:ext uri="{FF2B5EF4-FFF2-40B4-BE49-F238E27FC236}">
                <a16:creationId xmlns:a16="http://schemas.microsoft.com/office/drawing/2014/main" id="{73F6A482-10D0-48B7-965A-8F49B638FC25}"/>
              </a:ext>
            </a:extLst>
          </p:cNvPr>
          <p:cNvSpPr txBox="1"/>
          <p:nvPr/>
        </p:nvSpPr>
        <p:spPr>
          <a:xfrm rot="16200000">
            <a:off x="246671" y="2757750"/>
            <a:ext cx="1043000" cy="167977"/>
          </a:xfrm>
          <a:prstGeom prst="rect">
            <a:avLst/>
          </a:prstGeom>
          <a:solidFill>
            <a:schemeClr val="tx2">
              <a:lumMod val="75000"/>
            </a:schemeClr>
          </a:solidFill>
          <a:ln/>
        </p:spPr>
        <p:style>
          <a:lnRef idx="0">
            <a:schemeClr val="accent3"/>
          </a:lnRef>
          <a:fillRef idx="3">
            <a:schemeClr val="accent3"/>
          </a:fillRef>
          <a:effectRef idx="3">
            <a:schemeClr val="accent3"/>
          </a:effectRef>
          <a:fontRef idx="minor">
            <a:schemeClr val="lt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chemeClr val="bg1"/>
                </a:solidFill>
                <a:cs typeface="Calibri"/>
              </a:rPr>
              <a:t>Sécurité</a:t>
            </a:r>
          </a:p>
        </p:txBody>
      </p:sp>
      <p:sp>
        <p:nvSpPr>
          <p:cNvPr id="25" name="TextBox 39">
            <a:extLst>
              <a:ext uri="{FF2B5EF4-FFF2-40B4-BE49-F238E27FC236}">
                <a16:creationId xmlns:a16="http://schemas.microsoft.com/office/drawing/2014/main" id="{0F129E22-6BF8-4F44-9D4B-CB9D7CAF8ABB}"/>
              </a:ext>
            </a:extLst>
          </p:cNvPr>
          <p:cNvSpPr txBox="1"/>
          <p:nvPr/>
        </p:nvSpPr>
        <p:spPr>
          <a:xfrm rot="16200000">
            <a:off x="-134329" y="2757750"/>
            <a:ext cx="1043000" cy="167977"/>
          </a:xfrm>
          <a:prstGeom prst="rect">
            <a:avLst/>
          </a:prstGeom>
          <a:solidFill>
            <a:schemeClr val="tx2">
              <a:lumMod val="75000"/>
            </a:schemeClr>
          </a:solidFill>
          <a:ln/>
        </p:spPr>
        <p:style>
          <a:lnRef idx="0">
            <a:schemeClr val="accent3"/>
          </a:lnRef>
          <a:fillRef idx="3">
            <a:schemeClr val="accent3"/>
          </a:fillRef>
          <a:effectRef idx="3">
            <a:schemeClr val="accent3"/>
          </a:effectRef>
          <a:fontRef idx="minor">
            <a:schemeClr val="lt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chemeClr val="bg1"/>
                </a:solidFill>
                <a:cs typeface="Calibri"/>
              </a:rPr>
              <a:t>Gouvernance</a:t>
            </a:r>
          </a:p>
        </p:txBody>
      </p:sp>
      <p:sp>
        <p:nvSpPr>
          <p:cNvPr id="3" name="Titre 1">
            <a:extLst>
              <a:ext uri="{FF2B5EF4-FFF2-40B4-BE49-F238E27FC236}">
                <a16:creationId xmlns:a16="http://schemas.microsoft.com/office/drawing/2014/main" id="{E1956B80-3EA6-49EE-A42C-03C8E54D21D3}"/>
              </a:ext>
            </a:extLst>
          </p:cNvPr>
          <p:cNvSpPr>
            <a:spLocks noGrp="1"/>
          </p:cNvSpPr>
          <p:nvPr>
            <p:ph type="title"/>
          </p:nvPr>
        </p:nvSpPr>
        <p:spPr>
          <a:xfrm>
            <a:off x="153162" y="206375"/>
            <a:ext cx="8811326" cy="565175"/>
          </a:xfrm>
          <a:solidFill>
            <a:srgbClr val="0070C0"/>
          </a:solidFill>
        </p:spPr>
        <p:txBody>
          <a:bodyPr>
            <a:normAutofit fontScale="90000"/>
          </a:bodyPr>
          <a:lstStyle/>
          <a:p>
            <a:pPr algn="l"/>
            <a:r>
              <a:rPr lang="fr-CA" dirty="0">
                <a:solidFill>
                  <a:schemeClr val="bg1"/>
                </a:solidFill>
              </a:rPr>
              <a:t>Portée du projet/produit</a:t>
            </a:r>
          </a:p>
        </p:txBody>
      </p:sp>
      <p:sp>
        <p:nvSpPr>
          <p:cNvPr id="30" name="TextBox 35">
            <a:extLst>
              <a:ext uri="{FF2B5EF4-FFF2-40B4-BE49-F238E27FC236}">
                <a16:creationId xmlns:a16="http://schemas.microsoft.com/office/drawing/2014/main" id="{3528801E-E12A-4935-8D55-C0B80545A37C}"/>
              </a:ext>
            </a:extLst>
          </p:cNvPr>
          <p:cNvSpPr txBox="1"/>
          <p:nvPr/>
        </p:nvSpPr>
        <p:spPr>
          <a:xfrm>
            <a:off x="309180" y="1629129"/>
            <a:ext cx="1791649" cy="296913"/>
          </a:xfrm>
          <a:prstGeom prst="rect">
            <a:avLst/>
          </a:prstGeom>
          <a:ln>
            <a:noFill/>
          </a:ln>
        </p:spPr>
        <p:style>
          <a:lnRef idx="1">
            <a:schemeClr val="dk1"/>
          </a:lnRef>
          <a:fillRef idx="2">
            <a:schemeClr val="dk1"/>
          </a:fillRef>
          <a:effectRef idx="1">
            <a:schemeClr val="dk1"/>
          </a:effectRef>
          <a:fontRef idx="minor">
            <a:schemeClr val="dk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000000"/>
                </a:solidFill>
              </a:rPr>
              <a:t>Applications d'affaires</a:t>
            </a:r>
          </a:p>
        </p:txBody>
      </p:sp>
      <p:sp>
        <p:nvSpPr>
          <p:cNvPr id="31" name="TextBox 35">
            <a:extLst>
              <a:ext uri="{FF2B5EF4-FFF2-40B4-BE49-F238E27FC236}">
                <a16:creationId xmlns:a16="http://schemas.microsoft.com/office/drawing/2014/main" id="{76DB4721-CD22-4335-B421-BB00C9018755}"/>
              </a:ext>
            </a:extLst>
          </p:cNvPr>
          <p:cNvSpPr txBox="1"/>
          <p:nvPr/>
        </p:nvSpPr>
        <p:spPr>
          <a:xfrm>
            <a:off x="2150679" y="1629129"/>
            <a:ext cx="1982149" cy="296913"/>
          </a:xfrm>
          <a:prstGeom prst="rect">
            <a:avLst/>
          </a:prstGeom>
          <a:ln>
            <a:noFill/>
          </a:ln>
        </p:spPr>
        <p:style>
          <a:lnRef idx="1">
            <a:schemeClr val="dk1"/>
          </a:lnRef>
          <a:fillRef idx="2">
            <a:schemeClr val="dk1"/>
          </a:fillRef>
          <a:effectRef idx="1">
            <a:schemeClr val="dk1"/>
          </a:effectRef>
          <a:fontRef idx="minor">
            <a:schemeClr val="dk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000000"/>
                </a:solidFill>
              </a:rPr>
              <a:t>Applications d'affaires</a:t>
            </a:r>
          </a:p>
        </p:txBody>
      </p:sp>
      <p:sp>
        <p:nvSpPr>
          <p:cNvPr id="35" name="TextBox 35">
            <a:extLst>
              <a:ext uri="{FF2B5EF4-FFF2-40B4-BE49-F238E27FC236}">
                <a16:creationId xmlns:a16="http://schemas.microsoft.com/office/drawing/2014/main" id="{132E7800-A826-4953-A562-788548BB1F49}"/>
              </a:ext>
            </a:extLst>
          </p:cNvPr>
          <p:cNvSpPr txBox="1"/>
          <p:nvPr/>
        </p:nvSpPr>
        <p:spPr>
          <a:xfrm>
            <a:off x="3554029" y="1972029"/>
            <a:ext cx="572449" cy="296913"/>
          </a:xfrm>
          <a:prstGeom prst="rect">
            <a:avLst/>
          </a:prstGeom>
          <a:ln>
            <a:noFill/>
          </a:ln>
        </p:spPr>
        <p:style>
          <a:lnRef idx="1">
            <a:schemeClr val="dk1"/>
          </a:lnRef>
          <a:fillRef idx="2">
            <a:schemeClr val="dk1"/>
          </a:fillRef>
          <a:effectRef idx="1">
            <a:schemeClr val="dk1"/>
          </a:effectRef>
          <a:fontRef idx="minor">
            <a:schemeClr val="dk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000000"/>
                </a:solidFill>
              </a:rPr>
              <a:t>API</a:t>
            </a:r>
          </a:p>
        </p:txBody>
      </p:sp>
      <p:sp>
        <p:nvSpPr>
          <p:cNvPr id="37" name="TextBox 35">
            <a:extLst>
              <a:ext uri="{FF2B5EF4-FFF2-40B4-BE49-F238E27FC236}">
                <a16:creationId xmlns:a16="http://schemas.microsoft.com/office/drawing/2014/main" id="{472148BF-0D79-4F2B-B7C1-8C65231B4C9E}"/>
              </a:ext>
            </a:extLst>
          </p:cNvPr>
          <p:cNvSpPr txBox="1"/>
          <p:nvPr/>
        </p:nvSpPr>
        <p:spPr>
          <a:xfrm>
            <a:off x="2931729" y="1972029"/>
            <a:ext cx="572449" cy="296913"/>
          </a:xfrm>
          <a:prstGeom prst="rect">
            <a:avLst/>
          </a:prstGeom>
          <a:ln>
            <a:noFill/>
          </a:ln>
        </p:spPr>
        <p:style>
          <a:lnRef idx="1">
            <a:schemeClr val="dk1"/>
          </a:lnRef>
          <a:fillRef idx="2">
            <a:schemeClr val="dk1"/>
          </a:fillRef>
          <a:effectRef idx="1">
            <a:schemeClr val="dk1"/>
          </a:effectRef>
          <a:fontRef idx="minor">
            <a:schemeClr val="dk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000000"/>
                </a:solidFill>
              </a:rPr>
              <a:t>API</a:t>
            </a:r>
          </a:p>
        </p:txBody>
      </p:sp>
      <p:sp>
        <p:nvSpPr>
          <p:cNvPr id="38" name="TextBox 35">
            <a:extLst>
              <a:ext uri="{FF2B5EF4-FFF2-40B4-BE49-F238E27FC236}">
                <a16:creationId xmlns:a16="http://schemas.microsoft.com/office/drawing/2014/main" id="{87C591FA-A66A-4335-AEEE-1F34EE49249F}"/>
              </a:ext>
            </a:extLst>
          </p:cNvPr>
          <p:cNvSpPr txBox="1"/>
          <p:nvPr/>
        </p:nvSpPr>
        <p:spPr>
          <a:xfrm>
            <a:off x="2309429" y="1972029"/>
            <a:ext cx="572449" cy="296913"/>
          </a:xfrm>
          <a:prstGeom prst="rect">
            <a:avLst/>
          </a:prstGeom>
          <a:ln>
            <a:noFill/>
          </a:ln>
        </p:spPr>
        <p:style>
          <a:lnRef idx="1">
            <a:schemeClr val="dk1"/>
          </a:lnRef>
          <a:fillRef idx="2">
            <a:schemeClr val="dk1"/>
          </a:fillRef>
          <a:effectRef idx="1">
            <a:schemeClr val="dk1"/>
          </a:effectRef>
          <a:fontRef idx="minor">
            <a:schemeClr val="dk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000000"/>
                </a:solidFill>
              </a:rPr>
              <a:t>API</a:t>
            </a:r>
          </a:p>
        </p:txBody>
      </p:sp>
      <p:sp>
        <p:nvSpPr>
          <p:cNvPr id="39" name="TextBox 35">
            <a:extLst>
              <a:ext uri="{FF2B5EF4-FFF2-40B4-BE49-F238E27FC236}">
                <a16:creationId xmlns:a16="http://schemas.microsoft.com/office/drawing/2014/main" id="{F572A4E8-906A-4DB5-96FC-C712F9F49AA2}"/>
              </a:ext>
            </a:extLst>
          </p:cNvPr>
          <p:cNvSpPr txBox="1"/>
          <p:nvPr/>
        </p:nvSpPr>
        <p:spPr>
          <a:xfrm>
            <a:off x="1693479" y="1972029"/>
            <a:ext cx="572449" cy="296913"/>
          </a:xfrm>
          <a:prstGeom prst="rect">
            <a:avLst/>
          </a:prstGeom>
          <a:ln>
            <a:noFill/>
          </a:ln>
        </p:spPr>
        <p:style>
          <a:lnRef idx="1">
            <a:schemeClr val="dk1"/>
          </a:lnRef>
          <a:fillRef idx="2">
            <a:schemeClr val="dk1"/>
          </a:fillRef>
          <a:effectRef idx="1">
            <a:schemeClr val="dk1"/>
          </a:effectRef>
          <a:fontRef idx="minor">
            <a:schemeClr val="dk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000000"/>
                </a:solidFill>
              </a:rPr>
              <a:t>API</a:t>
            </a:r>
          </a:p>
        </p:txBody>
      </p:sp>
      <p:sp>
        <p:nvSpPr>
          <p:cNvPr id="40" name="TextBox 35">
            <a:extLst>
              <a:ext uri="{FF2B5EF4-FFF2-40B4-BE49-F238E27FC236}">
                <a16:creationId xmlns:a16="http://schemas.microsoft.com/office/drawing/2014/main" id="{BC770853-F288-4D79-8BF2-E125C53CA5FC}"/>
              </a:ext>
            </a:extLst>
          </p:cNvPr>
          <p:cNvSpPr txBox="1"/>
          <p:nvPr/>
        </p:nvSpPr>
        <p:spPr>
          <a:xfrm>
            <a:off x="1083879" y="1972029"/>
            <a:ext cx="572449" cy="296913"/>
          </a:xfrm>
          <a:prstGeom prst="rect">
            <a:avLst/>
          </a:prstGeom>
          <a:ln>
            <a:noFill/>
          </a:ln>
        </p:spPr>
        <p:style>
          <a:lnRef idx="1">
            <a:schemeClr val="dk1"/>
          </a:lnRef>
          <a:fillRef idx="2">
            <a:schemeClr val="dk1"/>
          </a:fillRef>
          <a:effectRef idx="1">
            <a:schemeClr val="dk1"/>
          </a:effectRef>
          <a:fontRef idx="minor">
            <a:schemeClr val="dk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a:solidFill>
                  <a:srgbClr val="000000"/>
                </a:solidFill>
              </a:rPr>
              <a:t>API</a:t>
            </a:r>
          </a:p>
        </p:txBody>
      </p:sp>
      <p:sp>
        <p:nvSpPr>
          <p:cNvPr id="41" name="TextBox 35">
            <a:extLst>
              <a:ext uri="{FF2B5EF4-FFF2-40B4-BE49-F238E27FC236}">
                <a16:creationId xmlns:a16="http://schemas.microsoft.com/office/drawing/2014/main" id="{B0DE3FC5-7D35-454B-8F7C-64A3BC1C0AD3}"/>
              </a:ext>
            </a:extLst>
          </p:cNvPr>
          <p:cNvSpPr txBox="1"/>
          <p:nvPr/>
        </p:nvSpPr>
        <p:spPr>
          <a:xfrm>
            <a:off x="2931729" y="4351849"/>
            <a:ext cx="1200703" cy="388832"/>
          </a:xfrm>
          <a:prstGeom prst="rect">
            <a:avLst/>
          </a:prstGeom>
          <a:ln>
            <a:noFill/>
          </a:ln>
        </p:spPr>
        <p:style>
          <a:lnRef idx="1">
            <a:schemeClr val="dk1"/>
          </a:lnRef>
          <a:fillRef idx="2">
            <a:schemeClr val="dk1"/>
          </a:fillRef>
          <a:effectRef idx="1">
            <a:schemeClr val="dk1"/>
          </a:effectRef>
          <a:fontRef idx="minor">
            <a:schemeClr val="dk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dirty="0">
                <a:solidFill>
                  <a:srgbClr val="000000"/>
                </a:solidFill>
                <a:cs typeface="Calibri"/>
              </a:rPr>
              <a:t>Portée</a:t>
            </a:r>
          </a:p>
          <a:p>
            <a:pPr algn="ctr" defTabSz="304770">
              <a:lnSpc>
                <a:spcPct val="80000"/>
              </a:lnSpc>
            </a:pPr>
            <a:r>
              <a:rPr lang="fr-CA" sz="1050" dirty="0" err="1">
                <a:solidFill>
                  <a:srgbClr val="000000"/>
                </a:solidFill>
                <a:cs typeface="Calibri"/>
              </a:rPr>
              <a:t>OpenShift</a:t>
            </a:r>
            <a:r>
              <a:rPr lang="fr-CA" sz="1050" dirty="0">
                <a:solidFill>
                  <a:srgbClr val="000000"/>
                </a:solidFill>
                <a:cs typeface="Calibri"/>
              </a:rPr>
              <a:t> </a:t>
            </a:r>
          </a:p>
        </p:txBody>
      </p:sp>
      <p:sp>
        <p:nvSpPr>
          <p:cNvPr id="29" name="TextBox 39">
            <a:extLst>
              <a:ext uri="{FF2B5EF4-FFF2-40B4-BE49-F238E27FC236}">
                <a16:creationId xmlns:a16="http://schemas.microsoft.com/office/drawing/2014/main" id="{A6D72B32-75B6-4969-A6F3-C2D2C0972F24}"/>
              </a:ext>
            </a:extLst>
          </p:cNvPr>
          <p:cNvSpPr txBox="1"/>
          <p:nvPr/>
        </p:nvSpPr>
        <p:spPr>
          <a:xfrm rot="16200000">
            <a:off x="3523271" y="2751400"/>
            <a:ext cx="1043000" cy="167977"/>
          </a:xfrm>
          <a:prstGeom prst="rect">
            <a:avLst/>
          </a:prstGeom>
          <a:solidFill>
            <a:schemeClr val="tx2">
              <a:lumMod val="75000"/>
            </a:schemeClr>
          </a:solidFill>
          <a:ln/>
        </p:spPr>
        <p:style>
          <a:lnRef idx="0">
            <a:schemeClr val="accent3"/>
          </a:lnRef>
          <a:fillRef idx="3">
            <a:schemeClr val="accent3"/>
          </a:fillRef>
          <a:effectRef idx="3">
            <a:schemeClr val="accent3"/>
          </a:effectRef>
          <a:fontRef idx="minor">
            <a:schemeClr val="lt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dirty="0">
                <a:solidFill>
                  <a:schemeClr val="bg1"/>
                </a:solidFill>
                <a:cs typeface="Calibri"/>
              </a:rPr>
              <a:t>Support</a:t>
            </a:r>
          </a:p>
        </p:txBody>
      </p:sp>
      <p:sp>
        <p:nvSpPr>
          <p:cNvPr id="32" name="TextBox 39">
            <a:extLst>
              <a:ext uri="{FF2B5EF4-FFF2-40B4-BE49-F238E27FC236}">
                <a16:creationId xmlns:a16="http://schemas.microsoft.com/office/drawing/2014/main" id="{A3E1EA0E-3F53-4D36-9724-6F9988AE5657}"/>
              </a:ext>
            </a:extLst>
          </p:cNvPr>
          <p:cNvSpPr txBox="1"/>
          <p:nvPr/>
        </p:nvSpPr>
        <p:spPr>
          <a:xfrm>
            <a:off x="1783082" y="4351848"/>
            <a:ext cx="1148648" cy="396973"/>
          </a:xfrm>
          <a:prstGeom prst="rect">
            <a:avLst/>
          </a:prstGeom>
          <a:solidFill>
            <a:schemeClr val="tx2">
              <a:lumMod val="75000"/>
            </a:schemeClr>
          </a:solidFill>
          <a:ln/>
        </p:spPr>
        <p:style>
          <a:lnRef idx="0">
            <a:schemeClr val="accent3"/>
          </a:lnRef>
          <a:fillRef idx="3">
            <a:schemeClr val="accent3"/>
          </a:fillRef>
          <a:effectRef idx="3">
            <a:schemeClr val="accent3"/>
          </a:effectRef>
          <a:fontRef idx="minor">
            <a:schemeClr val="lt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dirty="0">
                <a:solidFill>
                  <a:schemeClr val="bg1"/>
                </a:solidFill>
              </a:rPr>
              <a:t>Portée </a:t>
            </a:r>
          </a:p>
          <a:p>
            <a:pPr algn="ctr" defTabSz="304770">
              <a:lnSpc>
                <a:spcPct val="80000"/>
              </a:lnSpc>
            </a:pPr>
            <a:r>
              <a:rPr lang="fr-CA" sz="1200" dirty="0">
                <a:solidFill>
                  <a:schemeClr val="bg1"/>
                </a:solidFill>
                <a:cs typeface="Calibri"/>
              </a:rPr>
              <a:t>SIHQ</a:t>
            </a:r>
          </a:p>
        </p:txBody>
      </p:sp>
      <p:sp>
        <p:nvSpPr>
          <p:cNvPr id="46" name="TextBox 39">
            <a:extLst>
              <a:ext uri="{FF2B5EF4-FFF2-40B4-BE49-F238E27FC236}">
                <a16:creationId xmlns:a16="http://schemas.microsoft.com/office/drawing/2014/main" id="{048D9C45-F717-4136-8C58-F57D2D3512C2}"/>
              </a:ext>
            </a:extLst>
          </p:cNvPr>
          <p:cNvSpPr txBox="1"/>
          <p:nvPr/>
        </p:nvSpPr>
        <p:spPr>
          <a:xfrm>
            <a:off x="314087" y="4355024"/>
            <a:ext cx="1468994" cy="390623"/>
          </a:xfrm>
          <a:prstGeom prst="rect">
            <a:avLst/>
          </a:prstGeom>
          <a:ln/>
        </p:spPr>
        <p:style>
          <a:lnRef idx="0">
            <a:schemeClr val="accent1"/>
          </a:lnRef>
          <a:fillRef idx="3">
            <a:schemeClr val="accent1"/>
          </a:fillRef>
          <a:effectRef idx="3">
            <a:schemeClr val="accent1"/>
          </a:effectRef>
          <a:fontRef idx="minor">
            <a:schemeClr val="lt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dirty="0">
                <a:solidFill>
                  <a:schemeClr val="bg1"/>
                </a:solidFill>
                <a:cs typeface="Calibri"/>
              </a:rPr>
              <a:t>Portée</a:t>
            </a:r>
            <a:endParaRPr lang="fr-CA" sz="1200" dirty="0">
              <a:solidFill>
                <a:schemeClr val="bg1"/>
              </a:solidFill>
            </a:endParaRPr>
          </a:p>
          <a:p>
            <a:pPr algn="ctr" defTabSz="304770">
              <a:lnSpc>
                <a:spcPct val="80000"/>
              </a:lnSpc>
            </a:pPr>
            <a:r>
              <a:rPr lang="fr-CA" sz="1200" dirty="0">
                <a:solidFill>
                  <a:schemeClr val="bg1"/>
                </a:solidFill>
              </a:rPr>
              <a:t>Fondation Applicative</a:t>
            </a:r>
            <a:endParaRPr lang="fr-FR" dirty="0">
              <a:solidFill>
                <a:schemeClr val="bg1"/>
              </a:solidFill>
              <a:cs typeface="Calibri"/>
            </a:endParaRPr>
          </a:p>
        </p:txBody>
      </p:sp>
      <p:sp>
        <p:nvSpPr>
          <p:cNvPr id="50" name="ZoneTexte 49">
            <a:extLst>
              <a:ext uri="{FF2B5EF4-FFF2-40B4-BE49-F238E27FC236}">
                <a16:creationId xmlns:a16="http://schemas.microsoft.com/office/drawing/2014/main" id="{813EC7BA-E421-489D-AA42-DB2EC93009CF}"/>
              </a:ext>
            </a:extLst>
          </p:cNvPr>
          <p:cNvSpPr txBox="1"/>
          <p:nvPr/>
        </p:nvSpPr>
        <p:spPr>
          <a:xfrm>
            <a:off x="339724" y="919955"/>
            <a:ext cx="3784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solidFill>
                  <a:srgbClr val="17365D"/>
                </a:solidFill>
              </a:rPr>
              <a:t>Composants impliqués </a:t>
            </a:r>
            <a:endParaRPr lang="fr-FR">
              <a:solidFill>
                <a:srgbClr val="17365D"/>
              </a:solidFill>
              <a:cs typeface="Calibri"/>
            </a:endParaRPr>
          </a:p>
        </p:txBody>
      </p:sp>
      <p:sp>
        <p:nvSpPr>
          <p:cNvPr id="36" name="TextBox 35">
            <a:extLst>
              <a:ext uri="{FF2B5EF4-FFF2-40B4-BE49-F238E27FC236}">
                <a16:creationId xmlns:a16="http://schemas.microsoft.com/office/drawing/2014/main" id="{F083691A-523A-446B-8EF4-E899411A4E1B}"/>
              </a:ext>
            </a:extLst>
          </p:cNvPr>
          <p:cNvSpPr txBox="1"/>
          <p:nvPr/>
        </p:nvSpPr>
        <p:spPr>
          <a:xfrm>
            <a:off x="872743" y="2327345"/>
            <a:ext cx="3037295" cy="253402"/>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lIns="0" r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770">
              <a:lnSpc>
                <a:spcPct val="80000"/>
              </a:lnSpc>
            </a:pPr>
            <a:r>
              <a:rPr lang="fr-CA" sz="1200" dirty="0">
                <a:solidFill>
                  <a:srgbClr val="FFFFFF"/>
                </a:solidFill>
                <a:cs typeface="Calibri"/>
              </a:rPr>
              <a:t>Patrons d’intégration</a:t>
            </a:r>
          </a:p>
        </p:txBody>
      </p:sp>
      <p:sp>
        <p:nvSpPr>
          <p:cNvPr id="48" name="ZoneTexte 47">
            <a:extLst>
              <a:ext uri="{FF2B5EF4-FFF2-40B4-BE49-F238E27FC236}">
                <a16:creationId xmlns:a16="http://schemas.microsoft.com/office/drawing/2014/main" id="{8491E93C-AE82-4F9A-AAEC-7F5CF41F31D6}"/>
              </a:ext>
            </a:extLst>
          </p:cNvPr>
          <p:cNvSpPr txBox="1"/>
          <p:nvPr>
            <p:custDataLst>
              <p:tags r:id="rId1"/>
            </p:custDataLst>
          </p:nvPr>
        </p:nvSpPr>
        <p:spPr>
          <a:xfrm>
            <a:off x="4349467" y="1110176"/>
            <a:ext cx="4623129" cy="3647152"/>
          </a:xfrm>
          <a:prstGeom prst="rect">
            <a:avLst/>
          </a:prstGeom>
          <a:gradFill>
            <a:gsLst>
              <a:gs pos="0">
                <a:srgbClr val="FFFFFF">
                  <a:lumMod val="85000"/>
                </a:srgbClr>
              </a:gs>
              <a:gs pos="0">
                <a:srgbClr val="003366">
                  <a:lumMod val="45000"/>
                  <a:lumOff val="55000"/>
                </a:srgbClr>
              </a:gs>
              <a:gs pos="0">
                <a:srgbClr val="B3B3B3">
                  <a:lumMod val="60000"/>
                  <a:lumOff val="40000"/>
                </a:srgbClr>
              </a:gs>
              <a:gs pos="86726">
                <a:srgbClr val="B3B3B3">
                  <a:lumMod val="20000"/>
                  <a:lumOff val="80000"/>
                </a:srgbClr>
              </a:gs>
              <a:gs pos="28290">
                <a:srgbClr val="B3B3B3">
                  <a:lumMod val="40000"/>
                  <a:lumOff val="60000"/>
                </a:srgbClr>
              </a:gs>
              <a:gs pos="69000">
                <a:srgbClr val="B3B3B3">
                  <a:lumMod val="20000"/>
                  <a:lumOff val="80000"/>
                </a:srgbClr>
              </a:gs>
            </a:gsLst>
            <a:lin ang="5400000" scaled="1"/>
          </a:gradFill>
        </p:spPr>
        <p:txBody>
          <a:bodyPr wrap="square" lIns="0" tIns="0" rIns="0" bIns="0" rtlCol="0" anchor="t">
            <a:spAutoFit/>
          </a:bodyPr>
          <a:lstStyle/>
          <a:p>
            <a:pPr marL="0" marR="0" lvl="0" indent="0" defTabSz="609722" eaLnBrk="1" fontAlgn="auto" latinLnBrk="0" hangingPunct="1">
              <a:lnSpc>
                <a:spcPct val="90000"/>
              </a:lnSpc>
              <a:spcBef>
                <a:spcPts val="400"/>
              </a:spcBef>
              <a:spcAft>
                <a:spcPts val="0"/>
              </a:spcAft>
              <a:buClrTx/>
              <a:buSzTx/>
              <a:buFontTx/>
              <a:buNone/>
              <a:tabLst/>
              <a:defRPr/>
            </a:pPr>
            <a:r>
              <a:rPr kumimoji="0" lang="fr-CA" sz="1200" b="1" i="0" u="none" strike="noStrike" kern="0" cap="none" spc="0" normalizeH="0" baseline="0" noProof="0" dirty="0">
                <a:ln>
                  <a:noFill/>
                </a:ln>
                <a:solidFill>
                  <a:srgbClr val="32323C"/>
                </a:solidFill>
                <a:effectLst/>
                <a:uLnTx/>
                <a:uFillTx/>
              </a:rPr>
              <a:t>Les grands axes du système sont:</a:t>
            </a:r>
          </a:p>
          <a:p>
            <a:pPr marL="269875" marR="0" lvl="0" indent="-179388" defTabSz="609722"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fr-CA" sz="1200" b="0" i="0" u="none" strike="noStrike" kern="0" cap="none" spc="0" normalizeH="0" baseline="0" noProof="0" dirty="0">
                <a:ln>
                  <a:noFill/>
                </a:ln>
                <a:solidFill>
                  <a:srgbClr val="32323C"/>
                </a:solidFill>
                <a:effectLst/>
                <a:uLnTx/>
                <a:uFillTx/>
              </a:rPr>
              <a:t>Une solution déployée sur la plate-forme </a:t>
            </a:r>
            <a:r>
              <a:rPr kumimoji="0" lang="fr-CA" sz="1200" b="0" i="0" u="none" strike="noStrike" kern="0" cap="none" spc="0" normalizeH="0" baseline="0" noProof="0" dirty="0" err="1">
                <a:ln>
                  <a:noFill/>
                </a:ln>
                <a:solidFill>
                  <a:srgbClr val="32323C"/>
                </a:solidFill>
                <a:effectLst/>
                <a:uLnTx/>
                <a:uFillTx/>
              </a:rPr>
              <a:t>Openshift</a:t>
            </a:r>
            <a:endParaRPr kumimoji="0" lang="fr-CA" sz="1200" b="0" i="0" u="none" strike="noStrike" kern="0" cap="none" spc="0" normalizeH="0" baseline="0" noProof="0" dirty="0">
              <a:ln>
                <a:noFill/>
              </a:ln>
              <a:solidFill>
                <a:srgbClr val="32323C"/>
              </a:solidFill>
              <a:effectLst/>
              <a:uLnTx/>
              <a:uFillTx/>
            </a:endParaRPr>
          </a:p>
          <a:p>
            <a:pPr marL="269875" marR="0" lvl="0" indent="-179388" defTabSz="609722"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fr-CA" sz="1200" b="0" i="0" u="none" strike="noStrike" kern="0" cap="none" spc="0" normalizeH="0" baseline="0" noProof="0" dirty="0">
                <a:ln>
                  <a:noFill/>
                </a:ln>
                <a:solidFill>
                  <a:srgbClr val="32323C"/>
                </a:solidFill>
                <a:effectLst/>
                <a:uLnTx/>
                <a:uFillTx/>
              </a:rPr>
              <a:t>Une gestion des APIs pour les applications (SE) utilisant les services (3Scale)</a:t>
            </a:r>
          </a:p>
          <a:p>
            <a:pPr marL="269875" marR="0" lvl="0" indent="-179388" defTabSz="609722"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fr-CA" sz="1200" b="0" i="0" u="none" strike="noStrike" kern="0" cap="none" spc="0" normalizeH="0" baseline="0" noProof="0" dirty="0">
                <a:ln>
                  <a:noFill/>
                </a:ln>
                <a:solidFill>
                  <a:srgbClr val="32323C"/>
                </a:solidFill>
                <a:effectLst/>
                <a:uLnTx/>
                <a:uFillTx/>
              </a:rPr>
              <a:t>Des fonctions d’intégrations (patrons d’intégration) pour les SE permettant d’appeler SIHQ avec une variété de protocoles d’échange d’information</a:t>
            </a:r>
          </a:p>
          <a:p>
            <a:pPr marL="269875" marR="0" lvl="0" indent="-179388" defTabSz="609722"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fr-CA" sz="1200" b="0" i="0" u="none" strike="noStrike" kern="0" cap="none" spc="0" normalizeH="0" baseline="0" noProof="0" dirty="0">
                <a:ln>
                  <a:noFill/>
                </a:ln>
                <a:solidFill>
                  <a:srgbClr val="32323C"/>
                </a:solidFill>
                <a:effectLst/>
                <a:uLnTx/>
                <a:uFillTx/>
              </a:rPr>
              <a:t>Une fonction d’aiguillage (Télécommande) destinée aux SE afin d’appeler SIHQ, maintenir les appels actuels ou bien combiner les deux appels </a:t>
            </a:r>
          </a:p>
          <a:p>
            <a:pPr marL="269875" marR="0" lvl="0" indent="-179388" defTabSz="609722"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fr-CA" sz="1200" b="0" i="0" u="none" strike="noStrike" kern="0" cap="none" spc="0" normalizeH="0" baseline="0" noProof="0" dirty="0">
                <a:ln>
                  <a:noFill/>
                </a:ln>
                <a:solidFill>
                  <a:srgbClr val="32323C"/>
                </a:solidFill>
                <a:effectLst/>
                <a:uLnTx/>
                <a:uFillTx/>
              </a:rPr>
              <a:t>Des fonctions/automatismes d’embarquement pour les SE désirant utiliser SIHQ</a:t>
            </a:r>
          </a:p>
          <a:p>
            <a:pPr marL="269875" marR="0" lvl="0" indent="-179388" defTabSz="609722"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fr-CA" sz="1200" b="0" i="0" u="none" strike="noStrike" kern="0" cap="none" spc="0" normalizeH="0" baseline="0" noProof="0" dirty="0">
                <a:ln>
                  <a:noFill/>
                </a:ln>
                <a:solidFill>
                  <a:srgbClr val="32323C"/>
                </a:solidFill>
                <a:effectLst/>
                <a:uLnTx/>
                <a:uFillTx/>
              </a:rPr>
              <a:t>Une gestion du transport des informations (messagerie) offrant des fonctionnalités riches (AMQ)</a:t>
            </a:r>
          </a:p>
          <a:p>
            <a:pPr marL="269875" marR="0" lvl="0" indent="-179388" defTabSz="609722"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fr-CA" sz="1200" b="0" i="0" u="none" strike="noStrike" kern="0" cap="none" spc="0" normalizeH="0" baseline="0" noProof="0" dirty="0">
                <a:ln>
                  <a:noFill/>
                </a:ln>
                <a:solidFill>
                  <a:srgbClr val="32323C"/>
                </a:solidFill>
                <a:effectLst/>
                <a:uLnTx/>
                <a:uFillTx/>
              </a:rPr>
              <a:t>L’intégration des fonctions automatisées de déploiement actuellement offertes dans la fondation applicative</a:t>
            </a:r>
          </a:p>
          <a:p>
            <a:pPr marL="269875" marR="0" lvl="0" indent="-179388" defTabSz="609722"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fr-CA" sz="1200" b="0" i="0" u="none" strike="noStrike" kern="0" cap="none" spc="0" normalizeH="0" baseline="0" noProof="0" dirty="0">
                <a:ln>
                  <a:noFill/>
                </a:ln>
                <a:solidFill>
                  <a:srgbClr val="32323C"/>
                </a:solidFill>
                <a:effectLst/>
                <a:uLnTx/>
                <a:uFillTx/>
              </a:rPr>
              <a:t>Une solution robuste, sécuritaire déployée sur des infrastructures  avec une haute disponibilité</a:t>
            </a:r>
          </a:p>
          <a:p>
            <a:pPr marL="0" marR="0" lvl="0" indent="0" defTabSz="609722" eaLnBrk="1" fontAlgn="auto" latinLnBrk="0" hangingPunct="1">
              <a:lnSpc>
                <a:spcPct val="90000"/>
              </a:lnSpc>
              <a:spcBef>
                <a:spcPts val="400"/>
              </a:spcBef>
              <a:spcAft>
                <a:spcPts val="0"/>
              </a:spcAft>
              <a:buClrTx/>
              <a:buSzTx/>
              <a:buFontTx/>
              <a:buNone/>
              <a:tabLst/>
              <a:defRPr/>
            </a:pPr>
            <a:endParaRPr kumimoji="0" lang="fr-CA" sz="1400" b="0" i="0" u="none" strike="noStrike" kern="0" cap="none" spc="0" normalizeH="0" baseline="0" noProof="0" dirty="0">
              <a:ln>
                <a:noFill/>
              </a:ln>
              <a:solidFill>
                <a:srgbClr val="32323C"/>
              </a:solidFill>
              <a:effectLst/>
              <a:uLnTx/>
              <a:uFillTx/>
            </a:endParaRPr>
          </a:p>
        </p:txBody>
      </p:sp>
    </p:spTree>
    <p:extLst>
      <p:ext uri="{BB962C8B-B14F-4D97-AF65-F5344CB8AC3E}">
        <p14:creationId xmlns:p14="http://schemas.microsoft.com/office/powerpoint/2010/main" val="54610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7</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400" dirty="0">
                <a:solidFill>
                  <a:schemeClr val="bg1"/>
                </a:solidFill>
              </a:rPr>
              <a:t>Patrons d’intégrations - Patrons de réceptions (IN) asynchrones</a:t>
            </a:r>
          </a:p>
        </p:txBody>
      </p:sp>
      <p:graphicFrame>
        <p:nvGraphicFramePr>
          <p:cNvPr id="7" name="Tableau 2">
            <a:extLst>
              <a:ext uri="{FF2B5EF4-FFF2-40B4-BE49-F238E27FC236}">
                <a16:creationId xmlns:a16="http://schemas.microsoft.com/office/drawing/2014/main" id="{4AC47D2F-6688-4DDF-A460-F74417E970EB}"/>
              </a:ext>
            </a:extLst>
          </p:cNvPr>
          <p:cNvGraphicFramePr>
            <a:graphicFrameLocks noGrp="1"/>
          </p:cNvGraphicFramePr>
          <p:nvPr>
            <p:extLst>
              <p:ext uri="{D42A27DB-BD31-4B8C-83A1-F6EECF244321}">
                <p14:modId xmlns:p14="http://schemas.microsoft.com/office/powerpoint/2010/main" val="1677229415"/>
              </p:ext>
            </p:extLst>
          </p:nvPr>
        </p:nvGraphicFramePr>
        <p:xfrm>
          <a:off x="153162" y="953111"/>
          <a:ext cx="8811326" cy="3695142"/>
        </p:xfrm>
        <a:graphic>
          <a:graphicData uri="http://schemas.openxmlformats.org/drawingml/2006/table">
            <a:tbl>
              <a:tblPr firstRow="1" bandRow="1">
                <a:tableStyleId>{5C22544A-7EE6-4342-B048-85BDC9FD1C3A}</a:tableStyleId>
              </a:tblPr>
              <a:tblGrid>
                <a:gridCol w="1374143">
                  <a:extLst>
                    <a:ext uri="{9D8B030D-6E8A-4147-A177-3AD203B41FA5}">
                      <a16:colId xmlns:a16="http://schemas.microsoft.com/office/drawing/2014/main" val="1250511668"/>
                    </a:ext>
                  </a:extLst>
                </a:gridCol>
                <a:gridCol w="1660328">
                  <a:extLst>
                    <a:ext uri="{9D8B030D-6E8A-4147-A177-3AD203B41FA5}">
                      <a16:colId xmlns:a16="http://schemas.microsoft.com/office/drawing/2014/main" val="1878096843"/>
                    </a:ext>
                  </a:extLst>
                </a:gridCol>
                <a:gridCol w="1492529">
                  <a:extLst>
                    <a:ext uri="{9D8B030D-6E8A-4147-A177-3AD203B41FA5}">
                      <a16:colId xmlns:a16="http://schemas.microsoft.com/office/drawing/2014/main" val="101901436"/>
                    </a:ext>
                  </a:extLst>
                </a:gridCol>
                <a:gridCol w="1486722">
                  <a:extLst>
                    <a:ext uri="{9D8B030D-6E8A-4147-A177-3AD203B41FA5}">
                      <a16:colId xmlns:a16="http://schemas.microsoft.com/office/drawing/2014/main" val="1193702232"/>
                    </a:ext>
                  </a:extLst>
                </a:gridCol>
                <a:gridCol w="2797604">
                  <a:extLst>
                    <a:ext uri="{9D8B030D-6E8A-4147-A177-3AD203B41FA5}">
                      <a16:colId xmlns:a16="http://schemas.microsoft.com/office/drawing/2014/main" val="1147929264"/>
                    </a:ext>
                  </a:extLst>
                </a:gridCol>
              </a:tblGrid>
              <a:tr h="327322">
                <a:tc>
                  <a:txBody>
                    <a:bodyPr/>
                    <a:lstStyle/>
                    <a:p>
                      <a:r>
                        <a:rPr lang="fr-CA" dirty="0"/>
                        <a:t>Protocol</a:t>
                      </a:r>
                    </a:p>
                  </a:txBody>
                  <a:tcPr>
                    <a:solidFill>
                      <a:schemeClr val="accent1"/>
                    </a:solidFill>
                  </a:tcPr>
                </a:tc>
                <a:tc>
                  <a:txBody>
                    <a:bodyPr/>
                    <a:lstStyle/>
                    <a:p>
                      <a:r>
                        <a:rPr lang="fr-CA" dirty="0"/>
                        <a:t>Spécialisation</a:t>
                      </a:r>
                    </a:p>
                  </a:txBody>
                  <a:tcPr>
                    <a:solidFill>
                      <a:schemeClr val="accent1"/>
                    </a:solidFill>
                  </a:tcPr>
                </a:tc>
                <a:tc>
                  <a:txBody>
                    <a:bodyPr/>
                    <a:lstStyle/>
                    <a:p>
                      <a:r>
                        <a:rPr lang="fr-CA" dirty="0"/>
                        <a:t>Sécurité</a:t>
                      </a:r>
                    </a:p>
                  </a:txBody>
                  <a:tcPr>
                    <a:solidFill>
                      <a:schemeClr val="accent1"/>
                    </a:solidFill>
                  </a:tcPr>
                </a:tc>
                <a:tc>
                  <a:txBody>
                    <a:bodyPr/>
                    <a:lstStyle/>
                    <a:p>
                      <a:r>
                        <a:rPr lang="fr-CA" dirty="0"/>
                        <a:t>Disponibilité</a:t>
                      </a:r>
                    </a:p>
                  </a:txBody>
                  <a:tcPr>
                    <a:solidFill>
                      <a:schemeClr val="accent1"/>
                    </a:solidFill>
                  </a:tcPr>
                </a:tc>
                <a:tc>
                  <a:txBody>
                    <a:bodyPr/>
                    <a:lstStyle/>
                    <a:p>
                      <a:r>
                        <a:rPr lang="fr-CA" dirty="0"/>
                        <a:t>Remarques</a:t>
                      </a:r>
                    </a:p>
                  </a:txBody>
                  <a:tcPr>
                    <a:solidFill>
                      <a:schemeClr val="accent1"/>
                    </a:solidFill>
                  </a:tcPr>
                </a:tc>
                <a:extLst>
                  <a:ext uri="{0D108BD9-81ED-4DB2-BD59-A6C34878D82A}">
                    <a16:rowId xmlns:a16="http://schemas.microsoft.com/office/drawing/2014/main" val="3584735103"/>
                  </a:ext>
                </a:extLst>
              </a:tr>
              <a:tr h="326297">
                <a:tc>
                  <a:txBody>
                    <a:bodyPr/>
                    <a:lstStyle/>
                    <a:p>
                      <a:pPr algn="l"/>
                      <a:r>
                        <a:rPr lang="fr-CA" sz="1200" dirty="0"/>
                        <a:t>AMQP</a:t>
                      </a:r>
                    </a:p>
                  </a:txBody>
                  <a:tcPr/>
                </a:tc>
                <a:tc>
                  <a:txBody>
                    <a:bodyPr/>
                    <a:lstStyle/>
                    <a:p>
                      <a:pPr algn="l"/>
                      <a:r>
                        <a:rPr lang="fr-CA" sz="1200" dirty="0"/>
                        <a:t>1.0</a:t>
                      </a:r>
                    </a:p>
                  </a:txBody>
                  <a:tcPr/>
                </a:tc>
                <a:tc>
                  <a:txBody>
                    <a:bodyPr/>
                    <a:lstStyle/>
                    <a:p>
                      <a:pPr algn="l"/>
                      <a:r>
                        <a:rPr lang="fr-CA" sz="1200" dirty="0"/>
                        <a:t>Client </a:t>
                      </a:r>
                      <a:r>
                        <a:rPr lang="fr-CA" sz="1200" dirty="0" err="1"/>
                        <a:t>certificate</a:t>
                      </a:r>
                      <a:endParaRPr lang="fr-CA" sz="1200" dirty="0"/>
                    </a:p>
                  </a:txBody>
                  <a:tcPr/>
                </a:tc>
                <a:tc>
                  <a:txBody>
                    <a:bodyPr/>
                    <a:lstStyle/>
                    <a:p>
                      <a:pPr algn="l"/>
                      <a:r>
                        <a:rPr lang="fr-CA" sz="1200" dirty="0"/>
                        <a:t>Prêt pour la dev</a:t>
                      </a:r>
                    </a:p>
                  </a:txBody>
                  <a:tcPr>
                    <a:solidFill>
                      <a:srgbClr val="92D050"/>
                    </a:solidFill>
                  </a:tcPr>
                </a:tc>
                <a:tc>
                  <a:txBody>
                    <a:bodyPr/>
                    <a:lstStyle/>
                    <a:p>
                      <a:pPr algn="l"/>
                      <a:r>
                        <a:rPr lang="fr-CA" sz="1200" dirty="0"/>
                        <a:t>Protocol asynchrone préféré</a:t>
                      </a:r>
                    </a:p>
                  </a:txBody>
                  <a:tcPr/>
                </a:tc>
                <a:extLst>
                  <a:ext uri="{0D108BD9-81ED-4DB2-BD59-A6C34878D82A}">
                    <a16:rowId xmlns:a16="http://schemas.microsoft.com/office/drawing/2014/main" val="3438510676"/>
                  </a:ext>
                </a:extLst>
              </a:tr>
              <a:tr h="326297">
                <a:tc>
                  <a:txBody>
                    <a:bodyPr/>
                    <a:lstStyle/>
                    <a:p>
                      <a:r>
                        <a:rPr lang="fr-CA" sz="1200" dirty="0"/>
                        <a:t>AMQP</a:t>
                      </a:r>
                    </a:p>
                  </a:txBody>
                  <a:tcPr/>
                </a:tc>
                <a:tc>
                  <a:txBody>
                    <a:bodyPr/>
                    <a:lstStyle/>
                    <a:p>
                      <a:r>
                        <a:rPr lang="fr-CA" sz="1200" dirty="0"/>
                        <a:t>1.0_large_messages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Client </a:t>
                      </a:r>
                      <a:r>
                        <a:rPr lang="fr-CA" sz="1200" dirty="0" err="1"/>
                        <a:t>certificate</a:t>
                      </a:r>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Prévu</a:t>
                      </a:r>
                    </a:p>
                  </a:txBody>
                  <a:tcPr>
                    <a:solidFill>
                      <a:schemeClr val="accent1"/>
                    </a:solidFill>
                  </a:tcPr>
                </a:tc>
                <a:tc>
                  <a:txBody>
                    <a:bodyPr/>
                    <a:lstStyle/>
                    <a:p>
                      <a:r>
                        <a:rPr lang="fr-CA" sz="1200" dirty="0"/>
                        <a:t>Pour messages volumineux</a:t>
                      </a:r>
                    </a:p>
                  </a:txBody>
                  <a:tcPr/>
                </a:tc>
                <a:extLst>
                  <a:ext uri="{0D108BD9-81ED-4DB2-BD59-A6C34878D82A}">
                    <a16:rowId xmlns:a16="http://schemas.microsoft.com/office/drawing/2014/main" val="1224256"/>
                  </a:ext>
                </a:extLst>
              </a:tr>
              <a:tr h="326297">
                <a:tc>
                  <a:txBody>
                    <a:bodyPr/>
                    <a:lstStyle/>
                    <a:p>
                      <a:r>
                        <a:rPr lang="fr-CA" sz="1200" dirty="0"/>
                        <a:t>NAS</a:t>
                      </a:r>
                    </a:p>
                  </a:txBody>
                  <a:tcPr/>
                </a:tc>
                <a:tc>
                  <a:txBody>
                    <a:bodyPr/>
                    <a:lstStyle/>
                    <a:p>
                      <a:endParaRPr lang="fr-CA" sz="1200" dirty="0"/>
                    </a:p>
                  </a:txBody>
                  <a:tcPr/>
                </a:tc>
                <a:tc>
                  <a:txBody>
                    <a:bodyPr/>
                    <a:lstStyle/>
                    <a:p>
                      <a:r>
                        <a:rPr lang="fr-CA" sz="1200" dirty="0"/>
                        <a:t>User </a:t>
                      </a:r>
                      <a:r>
                        <a:rPr lang="fr-CA" sz="1200" dirty="0" err="1"/>
                        <a:t>password</a:t>
                      </a:r>
                      <a:endParaRPr lang="fr-CA" sz="1200" dirty="0"/>
                    </a:p>
                  </a:txBody>
                  <a:tcPr/>
                </a:tc>
                <a:tc>
                  <a:txBody>
                    <a:bodyPr/>
                    <a:lstStyle/>
                    <a:p>
                      <a:r>
                        <a:rPr lang="fr-CA" sz="1200" dirty="0"/>
                        <a:t>Prévu</a:t>
                      </a:r>
                    </a:p>
                  </a:txBody>
                  <a:tcPr>
                    <a:solidFill>
                      <a:schemeClr val="accent1"/>
                    </a:solidFill>
                  </a:tcPr>
                </a:tc>
                <a:tc>
                  <a:txBody>
                    <a:bodyPr/>
                    <a:lstStyle/>
                    <a:p>
                      <a:r>
                        <a:rPr lang="fr-CA" sz="1200" dirty="0"/>
                        <a:t>Transfert de fichiers</a:t>
                      </a:r>
                    </a:p>
                  </a:txBody>
                  <a:tcPr/>
                </a:tc>
                <a:extLst>
                  <a:ext uri="{0D108BD9-81ED-4DB2-BD59-A6C34878D82A}">
                    <a16:rowId xmlns:a16="http://schemas.microsoft.com/office/drawing/2014/main" val="868850226"/>
                  </a:ext>
                </a:extLst>
              </a:tr>
              <a:tr h="326297">
                <a:tc>
                  <a:txBody>
                    <a:bodyPr/>
                    <a:lstStyle/>
                    <a:p>
                      <a:r>
                        <a:rPr lang="fr-CA" sz="1200" dirty="0"/>
                        <a:t>SFTP</a:t>
                      </a:r>
                    </a:p>
                  </a:txBody>
                  <a:tcPr/>
                </a:tc>
                <a:tc>
                  <a:txBody>
                    <a:bodyPr/>
                    <a:lstStyle/>
                    <a:p>
                      <a:endParaRPr lang="fr-CA" sz="1200"/>
                    </a:p>
                  </a:txBody>
                  <a:tcPr/>
                </a:tc>
                <a:tc>
                  <a:txBody>
                    <a:bodyPr/>
                    <a:lstStyle/>
                    <a:p>
                      <a:r>
                        <a:rPr lang="fr-CA" sz="1200" dirty="0"/>
                        <a:t>SSH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Prêt pour la dev</a:t>
                      </a:r>
                    </a:p>
                  </a:txBody>
                  <a:tcPr>
                    <a:solidFill>
                      <a:srgbClr val="92D050"/>
                    </a:solidFill>
                  </a:tcPr>
                </a:tc>
                <a:tc>
                  <a:txBody>
                    <a:bodyPr/>
                    <a:lstStyle/>
                    <a:p>
                      <a:r>
                        <a:rPr lang="fr-CA" sz="1200" dirty="0"/>
                        <a:t>Via Move IT</a:t>
                      </a:r>
                    </a:p>
                  </a:txBody>
                  <a:tcPr/>
                </a:tc>
                <a:extLst>
                  <a:ext uri="{0D108BD9-81ED-4DB2-BD59-A6C34878D82A}">
                    <a16:rowId xmlns:a16="http://schemas.microsoft.com/office/drawing/2014/main" val="642917316"/>
                  </a:ext>
                </a:extLst>
              </a:tr>
              <a:tr h="326297">
                <a:tc>
                  <a:txBody>
                    <a:bodyPr/>
                    <a:lstStyle/>
                    <a:p>
                      <a:r>
                        <a:rPr lang="fr-CA" sz="1200" dirty="0"/>
                        <a:t>RSYNC</a:t>
                      </a:r>
                    </a:p>
                  </a:txBody>
                  <a:tcPr/>
                </a:tc>
                <a:tc>
                  <a:txBody>
                    <a:bodyPr/>
                    <a:lstStyle/>
                    <a:p>
                      <a:endParaRPr lang="fr-CA" sz="1200" dirty="0"/>
                    </a:p>
                  </a:txBody>
                  <a:tcPr/>
                </a:tc>
                <a:tc>
                  <a:txBody>
                    <a:bodyPr/>
                    <a:lstStyle/>
                    <a:p>
                      <a:r>
                        <a:rPr lang="fr-CA" sz="1200" dirty="0"/>
                        <a:t>À déterminer</a:t>
                      </a:r>
                    </a:p>
                  </a:txBody>
                  <a:tcPr/>
                </a:tc>
                <a:tc>
                  <a:txBody>
                    <a:bodyPr/>
                    <a:lstStyle/>
                    <a:p>
                      <a:r>
                        <a:rPr lang="fr-CA" sz="1200" dirty="0"/>
                        <a:t>En évaluation</a:t>
                      </a:r>
                    </a:p>
                  </a:txBody>
                  <a:tcPr>
                    <a:solidFill>
                      <a:srgbClr val="FF0000"/>
                    </a:solidFill>
                  </a:tcPr>
                </a:tc>
                <a:tc>
                  <a:txBody>
                    <a:bodyPr/>
                    <a:lstStyle/>
                    <a:p>
                      <a:r>
                        <a:rPr lang="fr-CA" sz="1200" dirty="0"/>
                        <a:t>Transfert de fichiers</a:t>
                      </a:r>
                    </a:p>
                  </a:txBody>
                  <a:tcPr/>
                </a:tc>
                <a:extLst>
                  <a:ext uri="{0D108BD9-81ED-4DB2-BD59-A6C34878D82A}">
                    <a16:rowId xmlns:a16="http://schemas.microsoft.com/office/drawing/2014/main" val="1130028151"/>
                  </a:ext>
                </a:extLst>
              </a:tr>
              <a:tr h="409152">
                <a:tc>
                  <a:txBody>
                    <a:bodyPr/>
                    <a:lstStyle/>
                    <a:p>
                      <a:r>
                        <a:rPr lang="fr-CA" sz="1200" dirty="0"/>
                        <a:t>HTTPS</a:t>
                      </a:r>
                    </a:p>
                  </a:txBody>
                  <a:tcPr/>
                </a:tc>
                <a:tc>
                  <a:txBody>
                    <a:bodyPr/>
                    <a:lstStyle/>
                    <a:p>
                      <a:r>
                        <a:rPr lang="fr-CA" sz="1200" dirty="0"/>
                        <a:t>JSON</a:t>
                      </a:r>
                    </a:p>
                  </a:txBody>
                  <a:tcPr/>
                </a:tc>
                <a:tc>
                  <a:txBody>
                    <a:bodyPr/>
                    <a:lstStyle/>
                    <a:p>
                      <a:r>
                        <a:rPr lang="fr-CA" sz="1200" dirty="0"/>
                        <a:t>Basic </a:t>
                      </a:r>
                      <a:r>
                        <a:rPr lang="fr-CA" sz="1200" dirty="0" err="1"/>
                        <a:t>Auth</a:t>
                      </a:r>
                      <a:endParaRPr lang="fr-CA" sz="1200" dirty="0"/>
                    </a:p>
                    <a:p>
                      <a:r>
                        <a:rPr lang="fr-CA" sz="1200" dirty="0" err="1"/>
                        <a:t>OpenID</a:t>
                      </a:r>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Prêt pour la dev</a:t>
                      </a:r>
                    </a:p>
                    <a:p>
                      <a:endParaRPr lang="fr-CA" sz="1200" dirty="0"/>
                    </a:p>
                  </a:txBody>
                  <a:tcPr>
                    <a:solidFill>
                      <a:srgbClr val="92D050"/>
                    </a:solidFill>
                  </a:tcPr>
                </a:tc>
                <a:tc>
                  <a:txBody>
                    <a:bodyPr/>
                    <a:lstStyle/>
                    <a:p>
                      <a:r>
                        <a:rPr lang="fr-CA" sz="1200" dirty="0"/>
                        <a:t>Version asynchrone (sans réponse)</a:t>
                      </a:r>
                    </a:p>
                  </a:txBody>
                  <a:tcPr/>
                </a:tc>
                <a:extLst>
                  <a:ext uri="{0D108BD9-81ED-4DB2-BD59-A6C34878D82A}">
                    <a16:rowId xmlns:a16="http://schemas.microsoft.com/office/drawing/2014/main" val="3663785251"/>
                  </a:ext>
                </a:extLst>
              </a:tr>
              <a:tr h="409152">
                <a:tc>
                  <a:txBody>
                    <a:bodyPr/>
                    <a:lstStyle/>
                    <a:p>
                      <a:r>
                        <a:rPr lang="fr-CA" sz="1200" dirty="0"/>
                        <a:t>HTTPS</a:t>
                      </a:r>
                    </a:p>
                  </a:txBody>
                  <a:tcPr/>
                </a:tc>
                <a:tc>
                  <a:txBody>
                    <a:bodyPr/>
                    <a:lstStyle/>
                    <a:p>
                      <a:r>
                        <a:rPr lang="fr-CA" sz="1200" dirty="0"/>
                        <a:t>SOAP</a:t>
                      </a:r>
                    </a:p>
                  </a:txBody>
                  <a:tcPr/>
                </a:tc>
                <a:tc>
                  <a:txBody>
                    <a:bodyPr/>
                    <a:lstStyle/>
                    <a:p>
                      <a:r>
                        <a:rPr lang="fr-CA" sz="1200" dirty="0"/>
                        <a:t>Basic </a:t>
                      </a:r>
                      <a:r>
                        <a:rPr lang="fr-CA" sz="1200" dirty="0" err="1"/>
                        <a:t>Auth</a:t>
                      </a:r>
                      <a:endParaRPr lang="fr-CA" sz="1200" dirty="0"/>
                    </a:p>
                    <a:p>
                      <a:r>
                        <a:rPr lang="fr-CA" sz="1200" dirty="0" err="1"/>
                        <a:t>OpenID</a:t>
                      </a:r>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Prêt pour la dev</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Version asynchrone (sans réponse)</a:t>
                      </a:r>
                    </a:p>
                  </a:txBody>
                  <a:tcPr/>
                </a:tc>
                <a:extLst>
                  <a:ext uri="{0D108BD9-81ED-4DB2-BD59-A6C34878D82A}">
                    <a16:rowId xmlns:a16="http://schemas.microsoft.com/office/drawing/2014/main" val="726889808"/>
                  </a:ext>
                </a:extLst>
              </a:tr>
              <a:tr h="409152">
                <a:tc>
                  <a:txBody>
                    <a:bodyPr/>
                    <a:lstStyle/>
                    <a:p>
                      <a:r>
                        <a:rPr lang="fr-CA" sz="1200" dirty="0"/>
                        <a:t>HTTPS</a:t>
                      </a:r>
                    </a:p>
                  </a:txBody>
                  <a:tcPr/>
                </a:tc>
                <a:tc>
                  <a:txBody>
                    <a:bodyPr/>
                    <a:lstStyle/>
                    <a:p>
                      <a:r>
                        <a:rPr lang="fr-CA" sz="1200" dirty="0"/>
                        <a:t>File </a:t>
                      </a:r>
                      <a:r>
                        <a:rPr lang="fr-CA" sz="1200" dirty="0" err="1"/>
                        <a:t>Upload</a:t>
                      </a:r>
                      <a:endParaRPr lang="fr-CA" sz="1200" dirty="0"/>
                    </a:p>
                  </a:txBody>
                  <a:tcPr/>
                </a:tc>
                <a:tc>
                  <a:txBody>
                    <a:bodyPr/>
                    <a:lstStyle/>
                    <a:p>
                      <a:r>
                        <a:rPr lang="fr-CA" sz="1200" dirty="0"/>
                        <a:t>Basic </a:t>
                      </a:r>
                      <a:r>
                        <a:rPr lang="fr-CA" sz="1200" dirty="0" err="1"/>
                        <a:t>Auth</a:t>
                      </a:r>
                      <a:endParaRPr lang="fr-CA" sz="1200" dirty="0"/>
                    </a:p>
                    <a:p>
                      <a:r>
                        <a:rPr lang="fr-CA" sz="1200" dirty="0" err="1"/>
                        <a:t>OpenID</a:t>
                      </a:r>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En évaluation</a:t>
                      </a:r>
                    </a:p>
                  </a:txBody>
                  <a:tcPr>
                    <a:solidFill>
                      <a:srgbClr val="FF0000"/>
                    </a:solidFill>
                  </a:tcPr>
                </a:tc>
                <a:tc>
                  <a:txBody>
                    <a:bodyPr/>
                    <a:lstStyle/>
                    <a:p>
                      <a:endParaRPr lang="fr-CA" sz="1200" dirty="0"/>
                    </a:p>
                  </a:txBody>
                  <a:tcPr/>
                </a:tc>
                <a:extLst>
                  <a:ext uri="{0D108BD9-81ED-4DB2-BD59-A6C34878D82A}">
                    <a16:rowId xmlns:a16="http://schemas.microsoft.com/office/drawing/2014/main" val="2894559497"/>
                  </a:ext>
                </a:extLst>
              </a:tr>
              <a:tr h="326297">
                <a:tc>
                  <a:txBody>
                    <a:bodyPr/>
                    <a:lstStyle/>
                    <a:p>
                      <a:r>
                        <a:rPr lang="fr-CA" sz="1200" dirty="0"/>
                        <a:t>JDBC</a:t>
                      </a:r>
                    </a:p>
                  </a:txBody>
                  <a:tcPr/>
                </a:tc>
                <a:tc>
                  <a:txBody>
                    <a:bodyPr/>
                    <a:lstStyle/>
                    <a:p>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À déterminer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En évaluation</a:t>
                      </a:r>
                    </a:p>
                  </a:txBody>
                  <a:tcPr>
                    <a:solidFill>
                      <a:srgbClr val="FF0000"/>
                    </a:solidFill>
                  </a:tcPr>
                </a:tc>
                <a:tc>
                  <a:txBody>
                    <a:bodyPr/>
                    <a:lstStyle/>
                    <a:p>
                      <a:r>
                        <a:rPr lang="fr-CA" sz="1200" dirty="0"/>
                        <a:t>Base de données</a:t>
                      </a:r>
                    </a:p>
                  </a:txBody>
                  <a:tcPr/>
                </a:tc>
                <a:extLst>
                  <a:ext uri="{0D108BD9-81ED-4DB2-BD59-A6C34878D82A}">
                    <a16:rowId xmlns:a16="http://schemas.microsoft.com/office/drawing/2014/main" val="2153339914"/>
                  </a:ext>
                </a:extLst>
              </a:tr>
            </a:tbl>
          </a:graphicData>
        </a:graphic>
      </p:graphicFrame>
    </p:spTree>
    <p:extLst>
      <p:ext uri="{BB962C8B-B14F-4D97-AF65-F5344CB8AC3E}">
        <p14:creationId xmlns:p14="http://schemas.microsoft.com/office/powerpoint/2010/main" val="3140986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8</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400" dirty="0">
                <a:solidFill>
                  <a:schemeClr val="bg1"/>
                </a:solidFill>
              </a:rPr>
              <a:t>Patrons d’intégrations - Patrons de livraisons (OUT) asynchrones</a:t>
            </a:r>
          </a:p>
        </p:txBody>
      </p:sp>
      <p:graphicFrame>
        <p:nvGraphicFramePr>
          <p:cNvPr id="2" name="Tableau 2">
            <a:extLst>
              <a:ext uri="{FF2B5EF4-FFF2-40B4-BE49-F238E27FC236}">
                <a16:creationId xmlns:a16="http://schemas.microsoft.com/office/drawing/2014/main" id="{BC6D3AD6-B38D-45EF-8B01-F53B7EA45A9B}"/>
              </a:ext>
            </a:extLst>
          </p:cNvPr>
          <p:cNvGraphicFramePr>
            <a:graphicFrameLocks noGrp="1"/>
          </p:cNvGraphicFramePr>
          <p:nvPr>
            <p:extLst>
              <p:ext uri="{D42A27DB-BD31-4B8C-83A1-F6EECF244321}">
                <p14:modId xmlns:p14="http://schemas.microsoft.com/office/powerpoint/2010/main" val="2263015499"/>
              </p:ext>
            </p:extLst>
          </p:nvPr>
        </p:nvGraphicFramePr>
        <p:xfrm>
          <a:off x="153162" y="953111"/>
          <a:ext cx="8811326" cy="3856127"/>
        </p:xfrm>
        <a:graphic>
          <a:graphicData uri="http://schemas.openxmlformats.org/drawingml/2006/table">
            <a:tbl>
              <a:tblPr firstRow="1" bandRow="1">
                <a:tableStyleId>{5C22544A-7EE6-4342-B048-85BDC9FD1C3A}</a:tableStyleId>
              </a:tblPr>
              <a:tblGrid>
                <a:gridCol w="1374143">
                  <a:extLst>
                    <a:ext uri="{9D8B030D-6E8A-4147-A177-3AD203B41FA5}">
                      <a16:colId xmlns:a16="http://schemas.microsoft.com/office/drawing/2014/main" val="1250511668"/>
                    </a:ext>
                  </a:extLst>
                </a:gridCol>
                <a:gridCol w="1660328">
                  <a:extLst>
                    <a:ext uri="{9D8B030D-6E8A-4147-A177-3AD203B41FA5}">
                      <a16:colId xmlns:a16="http://schemas.microsoft.com/office/drawing/2014/main" val="1878096843"/>
                    </a:ext>
                  </a:extLst>
                </a:gridCol>
                <a:gridCol w="1492529">
                  <a:extLst>
                    <a:ext uri="{9D8B030D-6E8A-4147-A177-3AD203B41FA5}">
                      <a16:colId xmlns:a16="http://schemas.microsoft.com/office/drawing/2014/main" val="101901436"/>
                    </a:ext>
                  </a:extLst>
                </a:gridCol>
                <a:gridCol w="1486722">
                  <a:extLst>
                    <a:ext uri="{9D8B030D-6E8A-4147-A177-3AD203B41FA5}">
                      <a16:colId xmlns:a16="http://schemas.microsoft.com/office/drawing/2014/main" val="1193702232"/>
                    </a:ext>
                  </a:extLst>
                </a:gridCol>
                <a:gridCol w="2797604">
                  <a:extLst>
                    <a:ext uri="{9D8B030D-6E8A-4147-A177-3AD203B41FA5}">
                      <a16:colId xmlns:a16="http://schemas.microsoft.com/office/drawing/2014/main" val="1147929264"/>
                    </a:ext>
                  </a:extLst>
                </a:gridCol>
              </a:tblGrid>
              <a:tr h="356924">
                <a:tc>
                  <a:txBody>
                    <a:bodyPr/>
                    <a:lstStyle/>
                    <a:p>
                      <a:r>
                        <a:rPr lang="fr-CA" dirty="0"/>
                        <a:t>Protocol</a:t>
                      </a:r>
                    </a:p>
                  </a:txBody>
                  <a:tcPr>
                    <a:solidFill>
                      <a:schemeClr val="accent1"/>
                    </a:solidFill>
                  </a:tcPr>
                </a:tc>
                <a:tc>
                  <a:txBody>
                    <a:bodyPr/>
                    <a:lstStyle/>
                    <a:p>
                      <a:r>
                        <a:rPr lang="fr-CA" dirty="0"/>
                        <a:t>Spécialisation</a:t>
                      </a:r>
                    </a:p>
                  </a:txBody>
                  <a:tcPr>
                    <a:solidFill>
                      <a:schemeClr val="accent1"/>
                    </a:solidFill>
                  </a:tcPr>
                </a:tc>
                <a:tc>
                  <a:txBody>
                    <a:bodyPr/>
                    <a:lstStyle/>
                    <a:p>
                      <a:r>
                        <a:rPr lang="fr-CA" dirty="0"/>
                        <a:t>Sécurité</a:t>
                      </a:r>
                    </a:p>
                  </a:txBody>
                  <a:tcPr>
                    <a:solidFill>
                      <a:schemeClr val="accent1"/>
                    </a:solidFill>
                  </a:tcPr>
                </a:tc>
                <a:tc>
                  <a:txBody>
                    <a:bodyPr/>
                    <a:lstStyle/>
                    <a:p>
                      <a:r>
                        <a:rPr lang="fr-CA" dirty="0"/>
                        <a:t>Disponibilité</a:t>
                      </a:r>
                    </a:p>
                  </a:txBody>
                  <a:tcPr>
                    <a:solidFill>
                      <a:schemeClr val="accent1"/>
                    </a:solidFill>
                  </a:tcPr>
                </a:tc>
                <a:tc>
                  <a:txBody>
                    <a:bodyPr/>
                    <a:lstStyle/>
                    <a:p>
                      <a:r>
                        <a:rPr lang="fr-CA" dirty="0"/>
                        <a:t>Remarques</a:t>
                      </a:r>
                    </a:p>
                  </a:txBody>
                  <a:tcPr>
                    <a:solidFill>
                      <a:schemeClr val="accent1"/>
                    </a:solidFill>
                  </a:tcPr>
                </a:tc>
                <a:extLst>
                  <a:ext uri="{0D108BD9-81ED-4DB2-BD59-A6C34878D82A}">
                    <a16:rowId xmlns:a16="http://schemas.microsoft.com/office/drawing/2014/main" val="3584735103"/>
                  </a:ext>
                </a:extLst>
              </a:tr>
              <a:tr h="302681">
                <a:tc>
                  <a:txBody>
                    <a:bodyPr/>
                    <a:lstStyle/>
                    <a:p>
                      <a:pPr algn="l"/>
                      <a:r>
                        <a:rPr lang="fr-CA" sz="1200" dirty="0"/>
                        <a:t>AMQP</a:t>
                      </a:r>
                    </a:p>
                  </a:txBody>
                  <a:tcPr/>
                </a:tc>
                <a:tc>
                  <a:txBody>
                    <a:bodyPr/>
                    <a:lstStyle/>
                    <a:p>
                      <a:pPr algn="l"/>
                      <a:r>
                        <a:rPr lang="fr-CA" sz="1200" dirty="0"/>
                        <a:t>1.0</a:t>
                      </a:r>
                    </a:p>
                  </a:txBody>
                  <a:tcPr/>
                </a:tc>
                <a:tc>
                  <a:txBody>
                    <a:bodyPr/>
                    <a:lstStyle/>
                    <a:p>
                      <a:pPr algn="l"/>
                      <a:r>
                        <a:rPr lang="fr-CA" sz="1200" dirty="0"/>
                        <a:t>Client </a:t>
                      </a:r>
                      <a:r>
                        <a:rPr lang="fr-CA" sz="1200" dirty="0" err="1"/>
                        <a:t>certificate</a:t>
                      </a:r>
                      <a:endParaRPr lang="fr-CA" sz="1200" dirty="0"/>
                    </a:p>
                  </a:txBody>
                  <a:tcPr/>
                </a:tc>
                <a:tc>
                  <a:txBody>
                    <a:bodyPr/>
                    <a:lstStyle/>
                    <a:p>
                      <a:pPr algn="l"/>
                      <a:r>
                        <a:rPr lang="fr-CA" sz="1200" dirty="0"/>
                        <a:t>Prêt pour la dev</a:t>
                      </a:r>
                    </a:p>
                  </a:txBody>
                  <a:tcPr>
                    <a:solidFill>
                      <a:srgbClr val="92D050"/>
                    </a:solidFill>
                  </a:tcPr>
                </a:tc>
                <a:tc>
                  <a:txBody>
                    <a:bodyPr/>
                    <a:lstStyle/>
                    <a:p>
                      <a:pPr algn="l"/>
                      <a:r>
                        <a:rPr lang="fr-CA" sz="1200" dirty="0"/>
                        <a:t>Protocol asynchrone préféré</a:t>
                      </a:r>
                    </a:p>
                  </a:txBody>
                  <a:tcPr/>
                </a:tc>
                <a:extLst>
                  <a:ext uri="{0D108BD9-81ED-4DB2-BD59-A6C34878D82A}">
                    <a16:rowId xmlns:a16="http://schemas.microsoft.com/office/drawing/2014/main" val="3438510676"/>
                  </a:ext>
                </a:extLst>
              </a:tr>
              <a:tr h="302681">
                <a:tc>
                  <a:txBody>
                    <a:bodyPr/>
                    <a:lstStyle/>
                    <a:p>
                      <a:r>
                        <a:rPr lang="fr-CA" sz="1200" dirty="0"/>
                        <a:t>AMQP</a:t>
                      </a:r>
                    </a:p>
                  </a:txBody>
                  <a:tcPr/>
                </a:tc>
                <a:tc>
                  <a:txBody>
                    <a:bodyPr/>
                    <a:lstStyle/>
                    <a:p>
                      <a:r>
                        <a:rPr lang="fr-CA" sz="1200" dirty="0"/>
                        <a:t>1.0_large_messages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Client </a:t>
                      </a:r>
                      <a:r>
                        <a:rPr lang="fr-CA" sz="1200" dirty="0" err="1"/>
                        <a:t>certificate</a:t>
                      </a:r>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Prévu</a:t>
                      </a:r>
                    </a:p>
                  </a:txBody>
                  <a:tcPr>
                    <a:solidFill>
                      <a:schemeClr val="accent1"/>
                    </a:solidFill>
                  </a:tcPr>
                </a:tc>
                <a:tc>
                  <a:txBody>
                    <a:bodyPr/>
                    <a:lstStyle/>
                    <a:p>
                      <a:r>
                        <a:rPr lang="fr-CA" sz="1200" dirty="0"/>
                        <a:t>Pour messages volumineux</a:t>
                      </a:r>
                    </a:p>
                  </a:txBody>
                  <a:tcPr/>
                </a:tc>
                <a:extLst>
                  <a:ext uri="{0D108BD9-81ED-4DB2-BD59-A6C34878D82A}">
                    <a16:rowId xmlns:a16="http://schemas.microsoft.com/office/drawing/2014/main" val="1224256"/>
                  </a:ext>
                </a:extLst>
              </a:tr>
              <a:tr h="302681">
                <a:tc>
                  <a:txBody>
                    <a:bodyPr/>
                    <a:lstStyle/>
                    <a:p>
                      <a:r>
                        <a:rPr lang="fr-CA" sz="1200" dirty="0"/>
                        <a:t>NAS</a:t>
                      </a:r>
                    </a:p>
                  </a:txBody>
                  <a:tcPr/>
                </a:tc>
                <a:tc>
                  <a:txBody>
                    <a:bodyPr/>
                    <a:lstStyle/>
                    <a:p>
                      <a:endParaRPr lang="fr-CA" sz="1200" dirty="0"/>
                    </a:p>
                  </a:txBody>
                  <a:tcPr/>
                </a:tc>
                <a:tc>
                  <a:txBody>
                    <a:bodyPr/>
                    <a:lstStyle/>
                    <a:p>
                      <a:r>
                        <a:rPr lang="fr-CA" sz="1200" dirty="0"/>
                        <a:t>User </a:t>
                      </a:r>
                      <a:r>
                        <a:rPr lang="fr-CA" sz="1200" dirty="0" err="1"/>
                        <a:t>password</a:t>
                      </a:r>
                      <a:endParaRPr lang="fr-CA" sz="1200" dirty="0"/>
                    </a:p>
                  </a:txBody>
                  <a:tcPr/>
                </a:tc>
                <a:tc>
                  <a:txBody>
                    <a:bodyPr/>
                    <a:lstStyle/>
                    <a:p>
                      <a:r>
                        <a:rPr lang="fr-CA" sz="1200" dirty="0"/>
                        <a:t>Prévu</a:t>
                      </a:r>
                    </a:p>
                  </a:txBody>
                  <a:tcPr>
                    <a:solidFill>
                      <a:schemeClr val="accent1"/>
                    </a:solidFill>
                  </a:tcPr>
                </a:tc>
                <a:tc>
                  <a:txBody>
                    <a:bodyPr/>
                    <a:lstStyle/>
                    <a:p>
                      <a:r>
                        <a:rPr lang="fr-CA" sz="1200" dirty="0"/>
                        <a:t>Transfert de fichiers</a:t>
                      </a:r>
                    </a:p>
                  </a:txBody>
                  <a:tcPr/>
                </a:tc>
                <a:extLst>
                  <a:ext uri="{0D108BD9-81ED-4DB2-BD59-A6C34878D82A}">
                    <a16:rowId xmlns:a16="http://schemas.microsoft.com/office/drawing/2014/main" val="868850226"/>
                  </a:ext>
                </a:extLst>
              </a:tr>
              <a:tr h="302681">
                <a:tc>
                  <a:txBody>
                    <a:bodyPr/>
                    <a:lstStyle/>
                    <a:p>
                      <a:r>
                        <a:rPr lang="fr-CA" sz="1200" dirty="0"/>
                        <a:t>SFTP</a:t>
                      </a:r>
                    </a:p>
                  </a:txBody>
                  <a:tcPr/>
                </a:tc>
                <a:tc>
                  <a:txBody>
                    <a:bodyPr/>
                    <a:lstStyle/>
                    <a:p>
                      <a:endParaRPr lang="fr-CA" sz="1200"/>
                    </a:p>
                  </a:txBody>
                  <a:tcPr/>
                </a:tc>
                <a:tc>
                  <a:txBody>
                    <a:bodyPr/>
                    <a:lstStyle/>
                    <a:p>
                      <a:r>
                        <a:rPr lang="fr-CA" sz="1200" dirty="0"/>
                        <a:t>SSH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Prévu</a:t>
                      </a:r>
                    </a:p>
                  </a:txBody>
                  <a:tcPr>
                    <a:solidFill>
                      <a:schemeClr val="accent1"/>
                    </a:solidFill>
                  </a:tcPr>
                </a:tc>
                <a:tc>
                  <a:txBody>
                    <a:bodyPr/>
                    <a:lstStyle/>
                    <a:p>
                      <a:r>
                        <a:rPr lang="fr-CA" sz="1200" dirty="0"/>
                        <a:t>Via Move IT</a:t>
                      </a:r>
                    </a:p>
                  </a:txBody>
                  <a:tcPr/>
                </a:tc>
                <a:extLst>
                  <a:ext uri="{0D108BD9-81ED-4DB2-BD59-A6C34878D82A}">
                    <a16:rowId xmlns:a16="http://schemas.microsoft.com/office/drawing/2014/main" val="642917316"/>
                  </a:ext>
                </a:extLst>
              </a:tr>
              <a:tr h="302681">
                <a:tc>
                  <a:txBody>
                    <a:bodyPr/>
                    <a:lstStyle/>
                    <a:p>
                      <a:r>
                        <a:rPr lang="fr-CA" sz="1200" dirty="0"/>
                        <a:t>RSYNC</a:t>
                      </a:r>
                    </a:p>
                  </a:txBody>
                  <a:tcPr/>
                </a:tc>
                <a:tc>
                  <a:txBody>
                    <a:bodyPr/>
                    <a:lstStyle/>
                    <a:p>
                      <a:endParaRPr lang="fr-CA" sz="1200" dirty="0"/>
                    </a:p>
                  </a:txBody>
                  <a:tcPr/>
                </a:tc>
                <a:tc>
                  <a:txBody>
                    <a:bodyPr/>
                    <a:lstStyle/>
                    <a:p>
                      <a:r>
                        <a:rPr lang="fr-CA" sz="1200" dirty="0"/>
                        <a:t>À déterminer</a:t>
                      </a:r>
                    </a:p>
                  </a:txBody>
                  <a:tcPr/>
                </a:tc>
                <a:tc>
                  <a:txBody>
                    <a:bodyPr/>
                    <a:lstStyle/>
                    <a:p>
                      <a:r>
                        <a:rPr lang="fr-CA" sz="1200" dirty="0"/>
                        <a:t>En évaluation</a:t>
                      </a:r>
                    </a:p>
                  </a:txBody>
                  <a:tcPr>
                    <a:solidFill>
                      <a:srgbClr val="FF0000"/>
                    </a:solidFill>
                  </a:tcPr>
                </a:tc>
                <a:tc>
                  <a:txBody>
                    <a:bodyPr/>
                    <a:lstStyle/>
                    <a:p>
                      <a:r>
                        <a:rPr lang="fr-CA" sz="1200" dirty="0"/>
                        <a:t>Transfert de fichiers</a:t>
                      </a:r>
                    </a:p>
                  </a:txBody>
                  <a:tcPr/>
                </a:tc>
                <a:extLst>
                  <a:ext uri="{0D108BD9-81ED-4DB2-BD59-A6C34878D82A}">
                    <a16:rowId xmlns:a16="http://schemas.microsoft.com/office/drawing/2014/main" val="1130028151"/>
                  </a:ext>
                </a:extLst>
              </a:tr>
              <a:tr h="446155">
                <a:tc>
                  <a:txBody>
                    <a:bodyPr/>
                    <a:lstStyle/>
                    <a:p>
                      <a:r>
                        <a:rPr lang="fr-CA" sz="1200" dirty="0"/>
                        <a:t>HTTPS</a:t>
                      </a:r>
                    </a:p>
                  </a:txBody>
                  <a:tcPr/>
                </a:tc>
                <a:tc>
                  <a:txBody>
                    <a:bodyPr/>
                    <a:lstStyle/>
                    <a:p>
                      <a:r>
                        <a:rPr lang="fr-CA" sz="1200" dirty="0"/>
                        <a:t>JSON</a:t>
                      </a:r>
                    </a:p>
                  </a:txBody>
                  <a:tcPr/>
                </a:tc>
                <a:tc>
                  <a:txBody>
                    <a:bodyPr/>
                    <a:lstStyle/>
                    <a:p>
                      <a:r>
                        <a:rPr lang="fr-CA" sz="1200" dirty="0"/>
                        <a:t>Basic </a:t>
                      </a:r>
                      <a:r>
                        <a:rPr lang="fr-CA" sz="1200" dirty="0" err="1"/>
                        <a:t>Auth</a:t>
                      </a:r>
                      <a:r>
                        <a:rPr lang="fr-CA" sz="1200" dirty="0"/>
                        <a:t>, </a:t>
                      </a:r>
                      <a:r>
                        <a:rPr lang="fr-CA" sz="1200" dirty="0" err="1"/>
                        <a:t>OpenID</a:t>
                      </a:r>
                      <a:endParaRPr lang="fr-CA" sz="1200" dirty="0"/>
                    </a:p>
                    <a:p>
                      <a:r>
                        <a:rPr lang="fr-CA" sz="1200" dirty="0"/>
                        <a:t>Sans authentification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Prêt pour la dev</a:t>
                      </a:r>
                    </a:p>
                    <a:p>
                      <a:endParaRPr lang="fr-CA" sz="1200" dirty="0"/>
                    </a:p>
                  </a:txBody>
                  <a:tcPr>
                    <a:solidFill>
                      <a:srgbClr val="92D050"/>
                    </a:solidFill>
                  </a:tcPr>
                </a:tc>
                <a:tc>
                  <a:txBody>
                    <a:bodyPr/>
                    <a:lstStyle/>
                    <a:p>
                      <a:r>
                        <a:rPr lang="fr-CA" sz="1200" dirty="0"/>
                        <a:t>Version asynchrone (sans réponse)</a:t>
                      </a:r>
                    </a:p>
                  </a:txBody>
                  <a:tcPr/>
                </a:tc>
                <a:extLst>
                  <a:ext uri="{0D108BD9-81ED-4DB2-BD59-A6C34878D82A}">
                    <a16:rowId xmlns:a16="http://schemas.microsoft.com/office/drawing/2014/main" val="3663785251"/>
                  </a:ext>
                </a:extLst>
              </a:tr>
              <a:tr h="446155">
                <a:tc>
                  <a:txBody>
                    <a:bodyPr/>
                    <a:lstStyle/>
                    <a:p>
                      <a:r>
                        <a:rPr lang="fr-CA" sz="1200" dirty="0"/>
                        <a:t>HTTPS</a:t>
                      </a:r>
                    </a:p>
                  </a:txBody>
                  <a:tcPr/>
                </a:tc>
                <a:tc>
                  <a:txBody>
                    <a:bodyPr/>
                    <a:lstStyle/>
                    <a:p>
                      <a:r>
                        <a:rPr lang="fr-CA" sz="1200" dirty="0"/>
                        <a:t>SOAP</a:t>
                      </a:r>
                    </a:p>
                  </a:txBody>
                  <a:tcPr/>
                </a:tc>
                <a:tc>
                  <a:txBody>
                    <a:bodyPr/>
                    <a:lstStyle/>
                    <a:p>
                      <a:r>
                        <a:rPr lang="fr-CA" sz="1200" dirty="0"/>
                        <a:t>Basic </a:t>
                      </a:r>
                      <a:r>
                        <a:rPr lang="fr-CA" sz="1200" dirty="0" err="1"/>
                        <a:t>Auth</a:t>
                      </a:r>
                      <a:r>
                        <a:rPr lang="fr-CA" sz="1200" dirty="0"/>
                        <a:t>, </a:t>
                      </a:r>
                      <a:r>
                        <a:rPr lang="fr-CA" sz="1200" dirty="0" err="1"/>
                        <a:t>OpenID</a:t>
                      </a:r>
                      <a:endParaRPr lang="fr-CA" sz="1200" dirty="0"/>
                    </a:p>
                    <a:p>
                      <a:r>
                        <a:rPr lang="fr-CA" sz="1200" dirty="0"/>
                        <a:t>Sans authentification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Prévu</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Version asynchrone (sans réponse)</a:t>
                      </a:r>
                    </a:p>
                  </a:txBody>
                  <a:tcPr/>
                </a:tc>
                <a:extLst>
                  <a:ext uri="{0D108BD9-81ED-4DB2-BD59-A6C34878D82A}">
                    <a16:rowId xmlns:a16="http://schemas.microsoft.com/office/drawing/2014/main" val="726889808"/>
                  </a:ext>
                </a:extLst>
              </a:tr>
              <a:tr h="446155">
                <a:tc>
                  <a:txBody>
                    <a:bodyPr/>
                    <a:lstStyle/>
                    <a:p>
                      <a:r>
                        <a:rPr lang="fr-CA" sz="1200" dirty="0"/>
                        <a:t>HTTPS</a:t>
                      </a:r>
                    </a:p>
                  </a:txBody>
                  <a:tcPr/>
                </a:tc>
                <a:tc>
                  <a:txBody>
                    <a:bodyPr/>
                    <a:lstStyle/>
                    <a:p>
                      <a:r>
                        <a:rPr lang="fr-CA" sz="1200" dirty="0"/>
                        <a:t>File </a:t>
                      </a:r>
                      <a:r>
                        <a:rPr lang="fr-CA" sz="1200" dirty="0" err="1"/>
                        <a:t>Upload</a:t>
                      </a:r>
                      <a:endParaRPr lang="fr-CA" sz="1200" dirty="0"/>
                    </a:p>
                  </a:txBody>
                  <a:tcPr/>
                </a:tc>
                <a:tc>
                  <a:txBody>
                    <a:bodyPr/>
                    <a:lstStyle/>
                    <a:p>
                      <a:r>
                        <a:rPr lang="fr-CA" sz="1200" dirty="0"/>
                        <a:t>Basic </a:t>
                      </a:r>
                      <a:r>
                        <a:rPr lang="fr-CA" sz="1200" dirty="0" err="1"/>
                        <a:t>Auth</a:t>
                      </a:r>
                      <a:r>
                        <a:rPr lang="fr-CA" sz="1200" dirty="0"/>
                        <a:t>, </a:t>
                      </a:r>
                      <a:r>
                        <a:rPr lang="fr-CA" sz="1200" dirty="0" err="1"/>
                        <a:t>OpenID</a:t>
                      </a:r>
                      <a:endParaRPr lang="fr-CA" sz="1200" dirty="0"/>
                    </a:p>
                    <a:p>
                      <a:r>
                        <a:rPr lang="fr-CA" sz="1200" dirty="0"/>
                        <a:t>Sans authentification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Prévu</a:t>
                      </a:r>
                    </a:p>
                  </a:txBody>
                  <a:tcPr>
                    <a:solidFill>
                      <a:schemeClr val="accent1"/>
                    </a:solidFill>
                  </a:tcPr>
                </a:tc>
                <a:tc>
                  <a:txBody>
                    <a:bodyPr/>
                    <a:lstStyle/>
                    <a:p>
                      <a:endParaRPr lang="fr-CA" sz="1200" dirty="0"/>
                    </a:p>
                  </a:txBody>
                  <a:tcPr/>
                </a:tc>
                <a:extLst>
                  <a:ext uri="{0D108BD9-81ED-4DB2-BD59-A6C34878D82A}">
                    <a16:rowId xmlns:a16="http://schemas.microsoft.com/office/drawing/2014/main" val="2894559497"/>
                  </a:ext>
                </a:extLst>
              </a:tr>
              <a:tr h="302681">
                <a:tc>
                  <a:txBody>
                    <a:bodyPr/>
                    <a:lstStyle/>
                    <a:p>
                      <a:r>
                        <a:rPr lang="fr-CA" sz="1200" dirty="0"/>
                        <a:t>JDBC</a:t>
                      </a:r>
                    </a:p>
                  </a:txBody>
                  <a:tcPr/>
                </a:tc>
                <a:tc>
                  <a:txBody>
                    <a:bodyPr/>
                    <a:lstStyle/>
                    <a:p>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À déterminer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En évaluation</a:t>
                      </a:r>
                    </a:p>
                  </a:txBody>
                  <a:tcPr>
                    <a:solidFill>
                      <a:srgbClr val="FF0000"/>
                    </a:solidFill>
                  </a:tcPr>
                </a:tc>
                <a:tc>
                  <a:txBody>
                    <a:bodyPr/>
                    <a:lstStyle/>
                    <a:p>
                      <a:r>
                        <a:rPr lang="fr-CA" sz="1200" dirty="0"/>
                        <a:t>Base de données</a:t>
                      </a:r>
                    </a:p>
                  </a:txBody>
                  <a:tcPr/>
                </a:tc>
                <a:extLst>
                  <a:ext uri="{0D108BD9-81ED-4DB2-BD59-A6C34878D82A}">
                    <a16:rowId xmlns:a16="http://schemas.microsoft.com/office/drawing/2014/main" val="2153339914"/>
                  </a:ext>
                </a:extLst>
              </a:tr>
              <a:tr h="302681">
                <a:tc>
                  <a:txBody>
                    <a:bodyPr/>
                    <a:lstStyle/>
                    <a:p>
                      <a:r>
                        <a:rPr lang="fr-CA" sz="1200" dirty="0"/>
                        <a:t>SMTP</a:t>
                      </a:r>
                    </a:p>
                  </a:txBody>
                  <a:tcPr/>
                </a:tc>
                <a:tc>
                  <a:txBody>
                    <a:bodyPr/>
                    <a:lstStyle/>
                    <a:p>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À déterminer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En évaluation</a:t>
                      </a:r>
                    </a:p>
                  </a:txBody>
                  <a:tcPr>
                    <a:solidFill>
                      <a:srgbClr val="FF0000"/>
                    </a:solidFill>
                  </a:tcPr>
                </a:tc>
                <a:tc>
                  <a:txBody>
                    <a:bodyPr/>
                    <a:lstStyle/>
                    <a:p>
                      <a:r>
                        <a:rPr lang="fr-CA" sz="1200" dirty="0"/>
                        <a:t>Courriels</a:t>
                      </a:r>
                    </a:p>
                  </a:txBody>
                  <a:tcPr/>
                </a:tc>
                <a:extLst>
                  <a:ext uri="{0D108BD9-81ED-4DB2-BD59-A6C34878D82A}">
                    <a16:rowId xmlns:a16="http://schemas.microsoft.com/office/drawing/2014/main" val="615619570"/>
                  </a:ext>
                </a:extLst>
              </a:tr>
            </a:tbl>
          </a:graphicData>
        </a:graphic>
      </p:graphicFrame>
    </p:spTree>
    <p:extLst>
      <p:ext uri="{BB962C8B-B14F-4D97-AF65-F5344CB8AC3E}">
        <p14:creationId xmlns:p14="http://schemas.microsoft.com/office/powerpoint/2010/main" val="1201296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CAF693D-594D-4351-B873-464C79DA5989}"/>
              </a:ext>
            </a:extLst>
          </p:cNvPr>
          <p:cNvSpPr>
            <a:spLocks noGrp="1"/>
          </p:cNvSpPr>
          <p:nvPr>
            <p:ph type="sldNum" sz="quarter" idx="12"/>
          </p:nvPr>
        </p:nvSpPr>
        <p:spPr/>
        <p:txBody>
          <a:bodyPr/>
          <a:lstStyle/>
          <a:p>
            <a:fld id="{A26ACB41-17FA-42BB-A1FF-DC40BC319902}" type="slidenum">
              <a:rPr lang="fr-CA" smtClean="0"/>
              <a:t>9</a:t>
            </a:fld>
            <a:endParaRPr lang="fr-CA"/>
          </a:p>
        </p:txBody>
      </p:sp>
      <p:sp>
        <p:nvSpPr>
          <p:cNvPr id="6" name="Titre 1">
            <a:extLst>
              <a:ext uri="{FF2B5EF4-FFF2-40B4-BE49-F238E27FC236}">
                <a16:creationId xmlns:a16="http://schemas.microsoft.com/office/drawing/2014/main" id="{48D518A9-999A-4646-BE94-14B2A3CA3A3E}"/>
              </a:ext>
            </a:extLst>
          </p:cNvPr>
          <p:cNvSpPr>
            <a:spLocks noGrp="1"/>
          </p:cNvSpPr>
          <p:nvPr>
            <p:ph type="title"/>
          </p:nvPr>
        </p:nvSpPr>
        <p:spPr>
          <a:xfrm>
            <a:off x="153162" y="206375"/>
            <a:ext cx="8811326" cy="565175"/>
          </a:xfrm>
          <a:solidFill>
            <a:srgbClr val="0070C0"/>
          </a:solidFill>
        </p:spPr>
        <p:txBody>
          <a:bodyPr>
            <a:noAutofit/>
          </a:bodyPr>
          <a:lstStyle/>
          <a:p>
            <a:pPr algn="l"/>
            <a:r>
              <a:rPr lang="fr-CA" sz="2400" dirty="0">
                <a:solidFill>
                  <a:schemeClr val="bg1"/>
                </a:solidFill>
              </a:rPr>
              <a:t>Patrons d’intégrations - Patrons de réceptions synchrones</a:t>
            </a:r>
          </a:p>
        </p:txBody>
      </p:sp>
      <p:graphicFrame>
        <p:nvGraphicFramePr>
          <p:cNvPr id="4" name="Tableau 2">
            <a:extLst>
              <a:ext uri="{FF2B5EF4-FFF2-40B4-BE49-F238E27FC236}">
                <a16:creationId xmlns:a16="http://schemas.microsoft.com/office/drawing/2014/main" id="{A0C03A74-A283-4F13-A99B-134A4C27DABE}"/>
              </a:ext>
            </a:extLst>
          </p:cNvPr>
          <p:cNvGraphicFramePr>
            <a:graphicFrameLocks noGrp="1"/>
          </p:cNvGraphicFramePr>
          <p:nvPr>
            <p:extLst>
              <p:ext uri="{D42A27DB-BD31-4B8C-83A1-F6EECF244321}">
                <p14:modId xmlns:p14="http://schemas.microsoft.com/office/powerpoint/2010/main" val="1139054677"/>
              </p:ext>
            </p:extLst>
          </p:nvPr>
        </p:nvGraphicFramePr>
        <p:xfrm>
          <a:off x="153162" y="1431456"/>
          <a:ext cx="8811326" cy="1280160"/>
        </p:xfrm>
        <a:graphic>
          <a:graphicData uri="http://schemas.openxmlformats.org/drawingml/2006/table">
            <a:tbl>
              <a:tblPr firstRow="1" bandRow="1">
                <a:tableStyleId>{5C22544A-7EE6-4342-B048-85BDC9FD1C3A}</a:tableStyleId>
              </a:tblPr>
              <a:tblGrid>
                <a:gridCol w="1374143">
                  <a:extLst>
                    <a:ext uri="{9D8B030D-6E8A-4147-A177-3AD203B41FA5}">
                      <a16:colId xmlns:a16="http://schemas.microsoft.com/office/drawing/2014/main" val="1250511668"/>
                    </a:ext>
                  </a:extLst>
                </a:gridCol>
                <a:gridCol w="1660328">
                  <a:extLst>
                    <a:ext uri="{9D8B030D-6E8A-4147-A177-3AD203B41FA5}">
                      <a16:colId xmlns:a16="http://schemas.microsoft.com/office/drawing/2014/main" val="1878096843"/>
                    </a:ext>
                  </a:extLst>
                </a:gridCol>
                <a:gridCol w="1492529">
                  <a:extLst>
                    <a:ext uri="{9D8B030D-6E8A-4147-A177-3AD203B41FA5}">
                      <a16:colId xmlns:a16="http://schemas.microsoft.com/office/drawing/2014/main" val="101901436"/>
                    </a:ext>
                  </a:extLst>
                </a:gridCol>
                <a:gridCol w="1486722">
                  <a:extLst>
                    <a:ext uri="{9D8B030D-6E8A-4147-A177-3AD203B41FA5}">
                      <a16:colId xmlns:a16="http://schemas.microsoft.com/office/drawing/2014/main" val="1193702232"/>
                    </a:ext>
                  </a:extLst>
                </a:gridCol>
                <a:gridCol w="2797604">
                  <a:extLst>
                    <a:ext uri="{9D8B030D-6E8A-4147-A177-3AD203B41FA5}">
                      <a16:colId xmlns:a16="http://schemas.microsoft.com/office/drawing/2014/main" val="1147929264"/>
                    </a:ext>
                  </a:extLst>
                </a:gridCol>
              </a:tblGrid>
              <a:tr h="327322">
                <a:tc>
                  <a:txBody>
                    <a:bodyPr/>
                    <a:lstStyle/>
                    <a:p>
                      <a:r>
                        <a:rPr lang="fr-CA" dirty="0"/>
                        <a:t>Protocol</a:t>
                      </a:r>
                    </a:p>
                  </a:txBody>
                  <a:tcPr>
                    <a:solidFill>
                      <a:schemeClr val="accent1"/>
                    </a:solidFill>
                  </a:tcPr>
                </a:tc>
                <a:tc>
                  <a:txBody>
                    <a:bodyPr/>
                    <a:lstStyle/>
                    <a:p>
                      <a:r>
                        <a:rPr lang="fr-CA" dirty="0"/>
                        <a:t>Spécialisation</a:t>
                      </a:r>
                    </a:p>
                  </a:txBody>
                  <a:tcPr>
                    <a:solidFill>
                      <a:schemeClr val="accent1"/>
                    </a:solidFill>
                  </a:tcPr>
                </a:tc>
                <a:tc>
                  <a:txBody>
                    <a:bodyPr/>
                    <a:lstStyle/>
                    <a:p>
                      <a:r>
                        <a:rPr lang="fr-CA" dirty="0"/>
                        <a:t>Sécurité</a:t>
                      </a:r>
                    </a:p>
                  </a:txBody>
                  <a:tcPr>
                    <a:solidFill>
                      <a:schemeClr val="accent1"/>
                    </a:solidFill>
                  </a:tcPr>
                </a:tc>
                <a:tc>
                  <a:txBody>
                    <a:bodyPr/>
                    <a:lstStyle/>
                    <a:p>
                      <a:r>
                        <a:rPr lang="fr-CA" dirty="0"/>
                        <a:t>Disponibilité</a:t>
                      </a:r>
                    </a:p>
                  </a:txBody>
                  <a:tcPr>
                    <a:solidFill>
                      <a:schemeClr val="accent1"/>
                    </a:solidFill>
                  </a:tcPr>
                </a:tc>
                <a:tc>
                  <a:txBody>
                    <a:bodyPr/>
                    <a:lstStyle/>
                    <a:p>
                      <a:r>
                        <a:rPr lang="fr-CA" dirty="0"/>
                        <a:t>Remarques</a:t>
                      </a:r>
                    </a:p>
                  </a:txBody>
                  <a:tcPr>
                    <a:solidFill>
                      <a:schemeClr val="accent1"/>
                    </a:solidFill>
                  </a:tcPr>
                </a:tc>
                <a:extLst>
                  <a:ext uri="{0D108BD9-81ED-4DB2-BD59-A6C34878D82A}">
                    <a16:rowId xmlns:a16="http://schemas.microsoft.com/office/drawing/2014/main" val="3584735103"/>
                  </a:ext>
                </a:extLst>
              </a:tr>
              <a:tr h="409152">
                <a:tc>
                  <a:txBody>
                    <a:bodyPr/>
                    <a:lstStyle/>
                    <a:p>
                      <a:r>
                        <a:rPr lang="fr-CA" sz="1200" dirty="0"/>
                        <a:t>HTTPS</a:t>
                      </a:r>
                    </a:p>
                  </a:txBody>
                  <a:tcPr/>
                </a:tc>
                <a:tc>
                  <a:txBody>
                    <a:bodyPr/>
                    <a:lstStyle/>
                    <a:p>
                      <a:r>
                        <a:rPr lang="fr-CA" sz="1200" dirty="0"/>
                        <a:t>JSON</a:t>
                      </a:r>
                    </a:p>
                  </a:txBody>
                  <a:tcPr/>
                </a:tc>
                <a:tc>
                  <a:txBody>
                    <a:bodyPr/>
                    <a:lstStyle/>
                    <a:p>
                      <a:r>
                        <a:rPr lang="fr-CA" sz="1200" dirty="0"/>
                        <a:t>Basic </a:t>
                      </a:r>
                      <a:r>
                        <a:rPr lang="fr-CA" sz="1200" dirty="0" err="1"/>
                        <a:t>Auth</a:t>
                      </a:r>
                      <a:endParaRPr lang="fr-CA" sz="1200" dirty="0"/>
                    </a:p>
                    <a:p>
                      <a:r>
                        <a:rPr lang="fr-CA" sz="1200" dirty="0" err="1"/>
                        <a:t>OpenID</a:t>
                      </a:r>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Prêt pour la dev</a:t>
                      </a:r>
                    </a:p>
                    <a:p>
                      <a:endParaRPr lang="fr-CA" sz="1200" dirty="0"/>
                    </a:p>
                  </a:txBody>
                  <a:tcPr>
                    <a:solidFill>
                      <a:srgbClr val="92D050"/>
                    </a:solidFill>
                  </a:tcPr>
                </a:tc>
                <a:tc>
                  <a:txBody>
                    <a:bodyPr/>
                    <a:lstStyle/>
                    <a:p>
                      <a:endParaRPr lang="fr-CA" sz="1200" dirty="0"/>
                    </a:p>
                  </a:txBody>
                  <a:tcPr/>
                </a:tc>
                <a:extLst>
                  <a:ext uri="{0D108BD9-81ED-4DB2-BD59-A6C34878D82A}">
                    <a16:rowId xmlns:a16="http://schemas.microsoft.com/office/drawing/2014/main" val="3663785251"/>
                  </a:ext>
                </a:extLst>
              </a:tr>
              <a:tr h="409152">
                <a:tc>
                  <a:txBody>
                    <a:bodyPr/>
                    <a:lstStyle/>
                    <a:p>
                      <a:r>
                        <a:rPr lang="fr-CA" sz="1200" dirty="0"/>
                        <a:t>HTTPS</a:t>
                      </a:r>
                    </a:p>
                  </a:txBody>
                  <a:tcPr/>
                </a:tc>
                <a:tc>
                  <a:txBody>
                    <a:bodyPr/>
                    <a:lstStyle/>
                    <a:p>
                      <a:r>
                        <a:rPr lang="fr-CA" sz="1200" dirty="0"/>
                        <a:t>SOAP</a:t>
                      </a:r>
                    </a:p>
                  </a:txBody>
                  <a:tcPr/>
                </a:tc>
                <a:tc>
                  <a:txBody>
                    <a:bodyPr/>
                    <a:lstStyle/>
                    <a:p>
                      <a:r>
                        <a:rPr lang="fr-CA" sz="1200" dirty="0"/>
                        <a:t>Basic </a:t>
                      </a:r>
                      <a:r>
                        <a:rPr lang="fr-CA" sz="1200" dirty="0" err="1"/>
                        <a:t>Auth</a:t>
                      </a:r>
                      <a:endParaRPr lang="fr-CA" sz="1200" dirty="0"/>
                    </a:p>
                    <a:p>
                      <a:r>
                        <a:rPr lang="fr-CA" sz="1200" dirty="0" err="1"/>
                        <a:t>OpenID</a:t>
                      </a:r>
                      <a:endParaRPr lang="fr-CA"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Prêt pour la dev</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CA" sz="1200" dirty="0"/>
                    </a:p>
                  </a:txBody>
                  <a:tcPr/>
                </a:tc>
                <a:extLst>
                  <a:ext uri="{0D108BD9-81ED-4DB2-BD59-A6C34878D82A}">
                    <a16:rowId xmlns:a16="http://schemas.microsoft.com/office/drawing/2014/main" val="726889808"/>
                  </a:ext>
                </a:extLst>
              </a:tr>
            </a:tbl>
          </a:graphicData>
        </a:graphic>
      </p:graphicFrame>
      <p:graphicFrame>
        <p:nvGraphicFramePr>
          <p:cNvPr id="7" name="Tableau 2">
            <a:extLst>
              <a:ext uri="{FF2B5EF4-FFF2-40B4-BE49-F238E27FC236}">
                <a16:creationId xmlns:a16="http://schemas.microsoft.com/office/drawing/2014/main" id="{2CE8905A-3476-4B21-982D-71266BD83503}"/>
              </a:ext>
            </a:extLst>
          </p:cNvPr>
          <p:cNvGraphicFramePr>
            <a:graphicFrameLocks noGrp="1"/>
          </p:cNvGraphicFramePr>
          <p:nvPr>
            <p:extLst>
              <p:ext uri="{D42A27DB-BD31-4B8C-83A1-F6EECF244321}">
                <p14:modId xmlns:p14="http://schemas.microsoft.com/office/powerpoint/2010/main" val="2600274375"/>
              </p:ext>
            </p:extLst>
          </p:nvPr>
        </p:nvGraphicFramePr>
        <p:xfrm>
          <a:off x="153162" y="3487104"/>
          <a:ext cx="8811326" cy="1280160"/>
        </p:xfrm>
        <a:graphic>
          <a:graphicData uri="http://schemas.openxmlformats.org/drawingml/2006/table">
            <a:tbl>
              <a:tblPr firstRow="1" bandRow="1">
                <a:tableStyleId>{5C22544A-7EE6-4342-B048-85BDC9FD1C3A}</a:tableStyleId>
              </a:tblPr>
              <a:tblGrid>
                <a:gridCol w="1374143">
                  <a:extLst>
                    <a:ext uri="{9D8B030D-6E8A-4147-A177-3AD203B41FA5}">
                      <a16:colId xmlns:a16="http://schemas.microsoft.com/office/drawing/2014/main" val="1250511668"/>
                    </a:ext>
                  </a:extLst>
                </a:gridCol>
                <a:gridCol w="1660328">
                  <a:extLst>
                    <a:ext uri="{9D8B030D-6E8A-4147-A177-3AD203B41FA5}">
                      <a16:colId xmlns:a16="http://schemas.microsoft.com/office/drawing/2014/main" val="1878096843"/>
                    </a:ext>
                  </a:extLst>
                </a:gridCol>
                <a:gridCol w="1492529">
                  <a:extLst>
                    <a:ext uri="{9D8B030D-6E8A-4147-A177-3AD203B41FA5}">
                      <a16:colId xmlns:a16="http://schemas.microsoft.com/office/drawing/2014/main" val="101901436"/>
                    </a:ext>
                  </a:extLst>
                </a:gridCol>
                <a:gridCol w="1486722">
                  <a:extLst>
                    <a:ext uri="{9D8B030D-6E8A-4147-A177-3AD203B41FA5}">
                      <a16:colId xmlns:a16="http://schemas.microsoft.com/office/drawing/2014/main" val="1193702232"/>
                    </a:ext>
                  </a:extLst>
                </a:gridCol>
                <a:gridCol w="2797604">
                  <a:extLst>
                    <a:ext uri="{9D8B030D-6E8A-4147-A177-3AD203B41FA5}">
                      <a16:colId xmlns:a16="http://schemas.microsoft.com/office/drawing/2014/main" val="1147929264"/>
                    </a:ext>
                  </a:extLst>
                </a:gridCol>
              </a:tblGrid>
              <a:tr h="327322">
                <a:tc>
                  <a:txBody>
                    <a:bodyPr/>
                    <a:lstStyle/>
                    <a:p>
                      <a:r>
                        <a:rPr lang="fr-CA" dirty="0"/>
                        <a:t>Protocol</a:t>
                      </a:r>
                    </a:p>
                  </a:txBody>
                  <a:tcPr>
                    <a:solidFill>
                      <a:schemeClr val="accent1"/>
                    </a:solidFill>
                  </a:tcPr>
                </a:tc>
                <a:tc>
                  <a:txBody>
                    <a:bodyPr/>
                    <a:lstStyle/>
                    <a:p>
                      <a:r>
                        <a:rPr lang="fr-CA" dirty="0"/>
                        <a:t>Spécialisation</a:t>
                      </a:r>
                    </a:p>
                  </a:txBody>
                  <a:tcPr>
                    <a:solidFill>
                      <a:schemeClr val="accent1"/>
                    </a:solidFill>
                  </a:tcPr>
                </a:tc>
                <a:tc>
                  <a:txBody>
                    <a:bodyPr/>
                    <a:lstStyle/>
                    <a:p>
                      <a:r>
                        <a:rPr lang="fr-CA" dirty="0"/>
                        <a:t>Sécurité</a:t>
                      </a:r>
                    </a:p>
                  </a:txBody>
                  <a:tcPr>
                    <a:solidFill>
                      <a:schemeClr val="accent1"/>
                    </a:solidFill>
                  </a:tcPr>
                </a:tc>
                <a:tc>
                  <a:txBody>
                    <a:bodyPr/>
                    <a:lstStyle/>
                    <a:p>
                      <a:r>
                        <a:rPr lang="fr-CA" dirty="0"/>
                        <a:t>Disponibilité</a:t>
                      </a:r>
                    </a:p>
                  </a:txBody>
                  <a:tcPr>
                    <a:solidFill>
                      <a:schemeClr val="accent1"/>
                    </a:solidFill>
                  </a:tcPr>
                </a:tc>
                <a:tc>
                  <a:txBody>
                    <a:bodyPr/>
                    <a:lstStyle/>
                    <a:p>
                      <a:r>
                        <a:rPr lang="fr-CA" dirty="0"/>
                        <a:t>Remarques</a:t>
                      </a:r>
                    </a:p>
                  </a:txBody>
                  <a:tcPr>
                    <a:solidFill>
                      <a:schemeClr val="accent1"/>
                    </a:solidFill>
                  </a:tcPr>
                </a:tc>
                <a:extLst>
                  <a:ext uri="{0D108BD9-81ED-4DB2-BD59-A6C34878D82A}">
                    <a16:rowId xmlns:a16="http://schemas.microsoft.com/office/drawing/2014/main" val="3584735103"/>
                  </a:ext>
                </a:extLst>
              </a:tr>
              <a:tr h="409152">
                <a:tc>
                  <a:txBody>
                    <a:bodyPr/>
                    <a:lstStyle/>
                    <a:p>
                      <a:r>
                        <a:rPr lang="fr-CA" sz="1200" dirty="0"/>
                        <a:t>HTTPS</a:t>
                      </a:r>
                    </a:p>
                  </a:txBody>
                  <a:tcPr/>
                </a:tc>
                <a:tc>
                  <a:txBody>
                    <a:bodyPr/>
                    <a:lstStyle/>
                    <a:p>
                      <a:r>
                        <a:rPr lang="fr-CA" sz="1200" dirty="0"/>
                        <a:t>JSON</a:t>
                      </a:r>
                    </a:p>
                  </a:txBody>
                  <a:tcPr/>
                </a:tc>
                <a:tc>
                  <a:txBody>
                    <a:bodyPr/>
                    <a:lstStyle/>
                    <a:p>
                      <a:r>
                        <a:rPr lang="fr-CA" sz="1200" dirty="0"/>
                        <a:t>Basic </a:t>
                      </a:r>
                      <a:r>
                        <a:rPr lang="fr-CA" sz="1200" dirty="0" err="1"/>
                        <a:t>Auth</a:t>
                      </a:r>
                      <a:r>
                        <a:rPr lang="fr-CA" sz="1200" dirty="0"/>
                        <a:t>, </a:t>
                      </a:r>
                      <a:r>
                        <a:rPr lang="fr-CA" sz="1200" dirty="0" err="1"/>
                        <a:t>OpenID</a:t>
                      </a:r>
                      <a:endParaRPr lang="fr-CA" sz="1200" dirty="0"/>
                    </a:p>
                    <a:p>
                      <a:r>
                        <a:rPr lang="fr-CA" sz="1200" dirty="0"/>
                        <a:t>Sans authentification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Prêt pour la dev</a:t>
                      </a:r>
                    </a:p>
                    <a:p>
                      <a:endParaRPr lang="fr-CA" sz="1200" dirty="0"/>
                    </a:p>
                  </a:txBody>
                  <a:tcPr>
                    <a:solidFill>
                      <a:srgbClr val="92D050"/>
                    </a:solidFill>
                  </a:tcPr>
                </a:tc>
                <a:tc>
                  <a:txBody>
                    <a:bodyPr/>
                    <a:lstStyle/>
                    <a:p>
                      <a:endParaRPr lang="fr-CA" sz="1200" dirty="0"/>
                    </a:p>
                  </a:txBody>
                  <a:tcPr/>
                </a:tc>
                <a:extLst>
                  <a:ext uri="{0D108BD9-81ED-4DB2-BD59-A6C34878D82A}">
                    <a16:rowId xmlns:a16="http://schemas.microsoft.com/office/drawing/2014/main" val="3663785251"/>
                  </a:ext>
                </a:extLst>
              </a:tr>
              <a:tr h="409152">
                <a:tc>
                  <a:txBody>
                    <a:bodyPr/>
                    <a:lstStyle/>
                    <a:p>
                      <a:r>
                        <a:rPr lang="fr-CA" sz="1200" dirty="0"/>
                        <a:t>HTTPS</a:t>
                      </a:r>
                    </a:p>
                  </a:txBody>
                  <a:tcPr/>
                </a:tc>
                <a:tc>
                  <a:txBody>
                    <a:bodyPr/>
                    <a:lstStyle/>
                    <a:p>
                      <a:r>
                        <a:rPr lang="fr-CA" sz="1200" dirty="0"/>
                        <a:t>SOAP</a:t>
                      </a:r>
                    </a:p>
                  </a:txBody>
                  <a:tcPr/>
                </a:tc>
                <a:tc>
                  <a:txBody>
                    <a:bodyPr/>
                    <a:lstStyle/>
                    <a:p>
                      <a:r>
                        <a:rPr lang="fr-CA" sz="1200" dirty="0"/>
                        <a:t>Basic </a:t>
                      </a:r>
                      <a:r>
                        <a:rPr lang="fr-CA" sz="1200" dirty="0" err="1"/>
                        <a:t>Auth</a:t>
                      </a:r>
                      <a:r>
                        <a:rPr lang="fr-CA" sz="1200" dirty="0"/>
                        <a:t>, </a:t>
                      </a:r>
                      <a:r>
                        <a:rPr lang="fr-CA" sz="1200" dirty="0" err="1"/>
                        <a:t>OpenID</a:t>
                      </a:r>
                      <a:endParaRPr lang="fr-CA" sz="1200" dirty="0"/>
                    </a:p>
                    <a:p>
                      <a:r>
                        <a:rPr lang="fr-CA" sz="1200" dirty="0"/>
                        <a:t>Sans authentification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Prévu</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CA" sz="1200" dirty="0"/>
                    </a:p>
                  </a:txBody>
                  <a:tcPr/>
                </a:tc>
                <a:extLst>
                  <a:ext uri="{0D108BD9-81ED-4DB2-BD59-A6C34878D82A}">
                    <a16:rowId xmlns:a16="http://schemas.microsoft.com/office/drawing/2014/main" val="726889808"/>
                  </a:ext>
                </a:extLst>
              </a:tr>
            </a:tbl>
          </a:graphicData>
        </a:graphic>
      </p:graphicFrame>
      <p:sp>
        <p:nvSpPr>
          <p:cNvPr id="3" name="ZoneTexte 2">
            <a:extLst>
              <a:ext uri="{FF2B5EF4-FFF2-40B4-BE49-F238E27FC236}">
                <a16:creationId xmlns:a16="http://schemas.microsoft.com/office/drawing/2014/main" id="{AC2C6CB2-DDCC-4755-B2DC-9ED625A0FC5E}"/>
              </a:ext>
            </a:extLst>
          </p:cNvPr>
          <p:cNvSpPr txBox="1"/>
          <p:nvPr/>
        </p:nvSpPr>
        <p:spPr>
          <a:xfrm>
            <a:off x="104305" y="974628"/>
            <a:ext cx="391454" cy="369332"/>
          </a:xfrm>
          <a:prstGeom prst="rect">
            <a:avLst/>
          </a:prstGeom>
          <a:noFill/>
        </p:spPr>
        <p:txBody>
          <a:bodyPr wrap="none" rtlCol="0">
            <a:spAutoFit/>
          </a:bodyPr>
          <a:lstStyle/>
          <a:p>
            <a:r>
              <a:rPr lang="fr-CA" dirty="0"/>
              <a:t>IN</a:t>
            </a:r>
          </a:p>
        </p:txBody>
      </p:sp>
      <p:sp>
        <p:nvSpPr>
          <p:cNvPr id="9" name="ZoneTexte 8">
            <a:extLst>
              <a:ext uri="{FF2B5EF4-FFF2-40B4-BE49-F238E27FC236}">
                <a16:creationId xmlns:a16="http://schemas.microsoft.com/office/drawing/2014/main" id="{6498C2A9-5B0A-4F71-9C03-28AC831CDE3C}"/>
              </a:ext>
            </a:extLst>
          </p:cNvPr>
          <p:cNvSpPr txBox="1"/>
          <p:nvPr/>
        </p:nvSpPr>
        <p:spPr>
          <a:xfrm>
            <a:off x="104305" y="3039435"/>
            <a:ext cx="596638" cy="369332"/>
          </a:xfrm>
          <a:prstGeom prst="rect">
            <a:avLst/>
          </a:prstGeom>
          <a:noFill/>
        </p:spPr>
        <p:txBody>
          <a:bodyPr wrap="none" rtlCol="0">
            <a:spAutoFit/>
          </a:bodyPr>
          <a:lstStyle/>
          <a:p>
            <a:r>
              <a:rPr lang="fr-CA" dirty="0"/>
              <a:t>OUT</a:t>
            </a:r>
          </a:p>
        </p:txBody>
      </p:sp>
    </p:spTree>
    <p:extLst>
      <p:ext uri="{BB962C8B-B14F-4D97-AF65-F5344CB8AC3E}">
        <p14:creationId xmlns:p14="http://schemas.microsoft.com/office/powerpoint/2010/main" val="193192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06&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Y-%m-%d&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UM" val="5"/>
</p:tagLst>
</file>

<file path=ppt/tags/tag11.xml><?xml version="1.0" encoding="utf-8"?>
<p:tagLst xmlns:a="http://schemas.openxmlformats.org/drawingml/2006/main" xmlns:r="http://schemas.openxmlformats.org/officeDocument/2006/relationships" xmlns:p="http://schemas.openxmlformats.org/presentationml/2006/main">
  <p:tag name="NUM" val="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NUM" val="8"/>
</p:tagLst>
</file>

<file path=ppt/tags/tag6.xml><?xml version="1.0" encoding="utf-8"?>
<p:tagLst xmlns:a="http://schemas.openxmlformats.org/drawingml/2006/main" xmlns:r="http://schemas.openxmlformats.org/officeDocument/2006/relationships" xmlns:p="http://schemas.openxmlformats.org/presentationml/2006/main">
  <p:tag name="NUM" val="8"/>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9.xml><?xml version="1.0" encoding="utf-8"?>
<p:tagLst xmlns:a="http://schemas.openxmlformats.org/drawingml/2006/main" xmlns:r="http://schemas.openxmlformats.org/officeDocument/2006/relationships" xmlns:p="http://schemas.openxmlformats.org/presentationml/2006/main">
  <p:tag name="NUM" val="5"/>
</p:tagLst>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Q 2017">
  <a:themeElements>
    <a:clrScheme name="HQ-Mai2017">
      <a:dk1>
        <a:srgbClr val="000000"/>
      </a:dk1>
      <a:lt1>
        <a:srgbClr val="FFFFFF"/>
      </a:lt1>
      <a:dk2>
        <a:srgbClr val="003366"/>
      </a:dk2>
      <a:lt2>
        <a:srgbClr val="FFFFFF"/>
      </a:lt2>
      <a:accent1>
        <a:srgbClr val="003366"/>
      </a:accent1>
      <a:accent2>
        <a:srgbClr val="1B75BB"/>
      </a:accent2>
      <a:accent3>
        <a:srgbClr val="78D2E9"/>
      </a:accent3>
      <a:accent4>
        <a:srgbClr val="32323C"/>
      </a:accent4>
      <a:accent5>
        <a:srgbClr val="666666"/>
      </a:accent5>
      <a:accent6>
        <a:srgbClr val="B3B3B3"/>
      </a:accent6>
      <a:hlink>
        <a:srgbClr val="7D7D7D"/>
      </a:hlink>
      <a:folHlink>
        <a:srgbClr val="7D7D7D"/>
      </a:folHlink>
    </a:clrScheme>
    <a:fontScheme name="HQ Calibri-Calibri">
      <a:majorFont>
        <a:latin typeface="Calibri"/>
        <a:ea typeface=""/>
        <a:cs typeface=""/>
      </a:majorFont>
      <a:minorFont>
        <a:latin typeface="Calibri"/>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solidFill>
            <a:schemeClr val="tx2"/>
          </a:solidFill>
          <a:round/>
          <a:headEnd/>
          <a:tailEnd/>
        </a:ln>
        <a:extLst>
          <a:ext uri="{909E8E84-426E-40DD-AFC4-6F175D3DCCD1}">
            <a14:hiddenFill xmlns:a14="http://schemas.microsoft.com/office/drawing/2010/main">
              <a:noFill/>
            </a14:hiddenFill>
          </a:ext>
        </a:extLst>
      </a:spPr>
      <a:bodyPr wrap="none" anchor="ctr"/>
      <a:lstStyle>
        <a:defPPr>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t">
        <a:noAutofit/>
      </a:bodyPr>
      <a:lstStyle>
        <a:defPPr>
          <a:lnSpc>
            <a:spcPct val="90000"/>
          </a:lnSpc>
          <a:spcBef>
            <a:spcPts val="400"/>
          </a:spcBef>
          <a:defRPr dirty="0" err="1" smtClean="0">
            <a:solidFill>
              <a:srgbClr val="32323C"/>
            </a:solidFill>
          </a:defRPr>
        </a:defPPr>
      </a:lstStyle>
    </a:tx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A9A73D8CEF5C4DA2669874A7D4C1F3" ma:contentTypeVersion="9" ma:contentTypeDescription="Create a new document." ma:contentTypeScope="" ma:versionID="8969719bdeed48b0db2e19619332d1ac">
  <xsd:schema xmlns:xsd="http://www.w3.org/2001/XMLSchema" xmlns:xs="http://www.w3.org/2001/XMLSchema" xmlns:p="http://schemas.microsoft.com/office/2006/metadata/properties" xmlns:ns3="be8d5414-12e2-4d0e-a3a9-b9b1ea156767" xmlns:ns4="dd4c4b6d-a654-4a0c-bd3e-44e61476e809" targetNamespace="http://schemas.microsoft.com/office/2006/metadata/properties" ma:root="true" ma:fieldsID="4548f4367c48b55c2537f8104a7d8e65" ns3:_="" ns4:_="">
    <xsd:import namespace="be8d5414-12e2-4d0e-a3a9-b9b1ea156767"/>
    <xsd:import namespace="dd4c4b6d-a654-4a0c-bd3e-44e61476e80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d5414-12e2-4d0e-a3a9-b9b1ea1567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4c4b6d-a654-4a0c-bd3e-44e61476e80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ADA195-E89A-4EBA-BA7E-D7F44A14D5C6}">
  <ds:schemaRefs>
    <ds:schemaRef ds:uri="be8d5414-12e2-4d0e-a3a9-b9b1ea156767"/>
    <ds:schemaRef ds:uri="dd4c4b6d-a654-4a0c-bd3e-44e61476e8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4862D4F-5787-4E1F-B234-186A8578E64D}">
  <ds:schemaRefs>
    <ds:schemaRef ds:uri="be8d5414-12e2-4d0e-a3a9-b9b1ea156767"/>
    <ds:schemaRef ds:uri="dd4c4b6d-a654-4a0c-bd3e-44e61476e80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1FA8C36-0DBE-4F68-9150-462438E3D0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19114</TotalTime>
  <Words>2270</Words>
  <Application>Microsoft Office PowerPoint</Application>
  <PresentationFormat>Affichage à l'écran (16:9)</PresentationFormat>
  <Paragraphs>563</Paragraphs>
  <Slides>35</Slides>
  <Notes>4</Notes>
  <HiddenSlides>1</HiddenSlides>
  <MMClips>0</MMClips>
  <ScaleCrop>false</ScaleCrop>
  <HeadingPairs>
    <vt:vector size="8" baseType="variant">
      <vt:variant>
        <vt:lpstr>Polices utilisées</vt:lpstr>
      </vt:variant>
      <vt:variant>
        <vt:i4>5</vt:i4>
      </vt:variant>
      <vt:variant>
        <vt:lpstr>Thème</vt:lpstr>
      </vt:variant>
      <vt:variant>
        <vt:i4>2</vt:i4>
      </vt:variant>
      <vt:variant>
        <vt:lpstr>Serveurs OLE incorporés</vt:lpstr>
      </vt:variant>
      <vt:variant>
        <vt:i4>1</vt:i4>
      </vt:variant>
      <vt:variant>
        <vt:lpstr>Titres des diapositives</vt:lpstr>
      </vt:variant>
      <vt:variant>
        <vt:i4>35</vt:i4>
      </vt:variant>
    </vt:vector>
  </HeadingPairs>
  <TitlesOfParts>
    <vt:vector size="43" baseType="lpstr">
      <vt:lpstr>Arial</vt:lpstr>
      <vt:lpstr>Calibri</vt:lpstr>
      <vt:lpstr>Segoe UI</vt:lpstr>
      <vt:lpstr>Verdana</vt:lpstr>
      <vt:lpstr>Wingdings</vt:lpstr>
      <vt:lpstr>Conception personnalisée</vt:lpstr>
      <vt:lpstr>HQ 2017</vt:lpstr>
      <vt:lpstr>Diapositive think-cell</vt:lpstr>
      <vt:lpstr>PRJ20503 – Services d’intégration (SIHQ)</vt:lpstr>
      <vt:lpstr>Présentation PowerPoint</vt:lpstr>
      <vt:lpstr>Présentation PowerPoint</vt:lpstr>
      <vt:lpstr>Présentation PowerPoint</vt:lpstr>
      <vt:lpstr>Présentation PowerPoint</vt:lpstr>
      <vt:lpstr>Portée du projet/produit</vt:lpstr>
      <vt:lpstr>Patrons d’intégrations - Patrons de réceptions (IN) asynchrones</vt:lpstr>
      <vt:lpstr>Patrons d’intégrations - Patrons de livraisons (OUT) asynchrones</vt:lpstr>
      <vt:lpstr>Patrons d’intégrations - Patrons de réceptions synchrones</vt:lpstr>
      <vt:lpstr>Patrons d’intégrations - Autres</vt:lpstr>
      <vt:lpstr>Plateforme de développement – Automatisations</vt:lpstr>
      <vt:lpstr>Produit d’intégration - API Gateway</vt:lpstr>
      <vt:lpstr>Produit d’intégration - Messagerie</vt:lpstr>
      <vt:lpstr>Disponibilité de la plateforme SIHQ</vt:lpstr>
      <vt:lpstr>Patron d’architecture - Flux synchrone au même périmètre de sécurité</vt:lpstr>
      <vt:lpstr>Patron d’architecture - Flux synchrone inter périmètre de sécurité</vt:lpstr>
      <vt:lpstr>Patron d’architecture - Flux async au même périmètre de sécurité</vt:lpstr>
      <vt:lpstr>Patron d’architecture - Flux async inter périmètre de sécurité (1/2)</vt:lpstr>
      <vt:lpstr>Patron d’architecture - Flux async inter périmètre de sécurité (2/2)</vt:lpstr>
      <vt:lpstr>Patron de sécurité - OpenID HTTPS Entrant même périmètre de sécurité</vt:lpstr>
      <vt:lpstr>Patron de sécurité - OpenID HTTPS Sortant même périmètre de sécurité</vt:lpstr>
      <vt:lpstr>Patron de sécurité - OpenID HTTPS Entrant inter périmètre de sécurité</vt:lpstr>
      <vt:lpstr>Patron de sécurité - OpenID HTTPS Sortant inter périmètre de sécurité (1/2)</vt:lpstr>
      <vt:lpstr>Patron de sécurité - OpenID HTTPS Sortant inter périmètre de sécurité (2/2)</vt:lpstr>
      <vt:lpstr>Liste des patrons de sécurité</vt:lpstr>
      <vt:lpstr>Messagerie – Haute disponibilité dans AWS</vt:lpstr>
      <vt:lpstr>Messagerie – Haute disponibilité « On Prem »</vt:lpstr>
      <vt:lpstr>API Gateway – Haute disponibilité</vt:lpstr>
      <vt:lpstr>Présentation PowerPoint</vt:lpstr>
      <vt:lpstr>Annexe</vt:lpstr>
      <vt:lpstr>Scénarios évalués et recommandation</vt:lpstr>
      <vt:lpstr>Gouvernance – Architecture de référence pour les systèmes d’intégration (1/2)</vt:lpstr>
      <vt:lpstr>Gouvernance – Architecture de référence pour les systèmes d’intégration (2/2)</vt:lpstr>
      <vt:lpstr>Gouvernance – Flux patrimoine électrique</vt:lpstr>
      <vt:lpstr>Gouvernance des flux pour les systèmes d’intégration</vt:lpstr>
    </vt:vector>
  </TitlesOfParts>
  <Company>Hydro-Québec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Durée de vie</dc:title>
  <dc:creator>Bélair, Claude</dc:creator>
  <cp:lastModifiedBy>Gagnon, Marc-André [2]</cp:lastModifiedBy>
  <cp:revision>123</cp:revision>
  <cp:lastPrinted>2019-04-17T14:36:48Z</cp:lastPrinted>
  <dcterms:created xsi:type="dcterms:W3CDTF">2016-01-28T15:03:58Z</dcterms:created>
  <dcterms:modified xsi:type="dcterms:W3CDTF">2020-10-30T15:39:02Z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0x010100BEA9A73D8CEF5C4DA2669874A7D4C1F3</vt:lpwstr>
  </property>
</Properties>
</file>